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334" r:id="rId12"/>
    <p:sldId id="302" r:id="rId13"/>
    <p:sldId id="336" r:id="rId14"/>
    <p:sldId id="266" r:id="rId15"/>
    <p:sldId id="265" r:id="rId16"/>
    <p:sldId id="276" r:id="rId17"/>
    <p:sldId id="338" r:id="rId18"/>
    <p:sldId id="303" r:id="rId19"/>
    <p:sldId id="293" r:id="rId20"/>
    <p:sldId id="277" r:id="rId21"/>
    <p:sldId id="284" r:id="rId22"/>
    <p:sldId id="269" r:id="rId23"/>
    <p:sldId id="304" r:id="rId24"/>
    <p:sldId id="305" r:id="rId25"/>
    <p:sldId id="307" r:id="rId26"/>
    <p:sldId id="306" r:id="rId27"/>
    <p:sldId id="308" r:id="rId28"/>
    <p:sldId id="339"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165" autoAdjust="0"/>
  </p:normalViewPr>
  <p:slideViewPr>
    <p:cSldViewPr snapToGrid="0" snapToObjects="1">
      <p:cViewPr varScale="1">
        <p:scale>
          <a:sx n="85" d="100"/>
          <a:sy n="85" d="100"/>
        </p:scale>
        <p:origin x="79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5/26/2024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tsk7/SpaceX_ML/blob/main/Lab%200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tsk7/SpaceX_ML/blob/main/Lab%2005%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tsk7/SpaceX_ML/blob/main/Lab%2004%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tsk7/SpaceX_ML/blob/main/Lab%20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tsk7/SpaceX_ML/blob/main/Lab%20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tsk7/SpaceX_ML/blob/main/Lab%2007%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tsk7/SpaceX_ML/blob/main/Lab%200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nbviewer.org/"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ptsk7/SpaceX_ML/blob/main/Lab%2001%20Data%20Collection%20API%20Lab.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github.com/ptsk7/SpaceX_ML/blob/main/Lab%2002%20Data%20Collection%20with%20Web%20Scraping%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7739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PASALA TEJA SAIKRISHNA</a:t>
            </a:r>
          </a:p>
          <a:p>
            <a:r>
              <a:rPr lang="en-US">
                <a:solidFill>
                  <a:schemeClr val="bg2"/>
                </a:solidFill>
                <a:latin typeface="Abadi" panose="020B0604020104020204" pitchFamily="34" charset="0"/>
                <a:ea typeface="SF Pro" pitchFamily="2" charset="0"/>
                <a:cs typeface="SF Pro" pitchFamily="2" charset="0"/>
              </a:rPr>
              <a:t>26</a:t>
            </a:r>
            <a:r>
              <a:rPr lang="en-US" sz="1400">
                <a:solidFill>
                  <a:schemeClr val="bg2"/>
                </a:solidFill>
                <a:latin typeface="Abadi" panose="020B0604020104020204" pitchFamily="34" charset="0"/>
                <a:ea typeface="SF Pro" pitchFamily="2" charset="0"/>
                <a:cs typeface="SF Pro" pitchFamily="2" charset="0"/>
              </a:rPr>
              <a:t>th</a:t>
            </a:r>
            <a:r>
              <a:rPr lang="en-US">
                <a:solidFill>
                  <a:schemeClr val="bg2"/>
                </a:solidFill>
                <a:latin typeface="Abadi" panose="020B0604020104020204" pitchFamily="34" charset="0"/>
                <a:ea typeface="SF Pro" pitchFamily="2" charset="0"/>
                <a:cs typeface="SF Pro" pitchFamily="2" charset="0"/>
              </a:rPr>
              <a:t> </a:t>
            </a:r>
            <a:r>
              <a:rPr lang="en-US" dirty="0">
                <a:solidFill>
                  <a:schemeClr val="bg2"/>
                </a:solidFill>
                <a:latin typeface="Abadi" panose="020B0604020104020204" pitchFamily="34" charset="0"/>
                <a:ea typeface="SF Pro" pitchFamily="2" charset="0"/>
                <a:cs typeface="SF Pro" pitchFamily="2" charset="0"/>
              </a:rPr>
              <a:t>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rgbClr val="0948CB"/>
                </a:solidFill>
              </a:rPr>
              <a:pPr/>
              <a:t>10</a:t>
            </a:fld>
            <a:endParaRPr lang="en-US" dirty="0">
              <a:solidFill>
                <a:srgbClr val="0948CB"/>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23686"/>
            <a:ext cx="5000868" cy="5434314"/>
          </a:xfrm>
          <a:prstGeom prst="rect">
            <a:avLst/>
          </a:prstGeom>
        </p:spPr>
        <p:txBody>
          <a:bodyPr/>
          <a:lstStyle/>
          <a:p>
            <a:r>
              <a:rPr lang="en-US" sz="1550" dirty="0">
                <a:latin typeface="Abadi" panose="020B0604020104020204" pitchFamily="34" charset="0"/>
              </a:rPr>
              <a:t>In Data wrangling, we create a binary landing outcome variable </a:t>
            </a:r>
            <a:r>
              <a:rPr lang="en-US" sz="1550" b="1" dirty="0">
                <a:latin typeface="Abadi" panose="020B0604020104020204" pitchFamily="34" charset="0"/>
              </a:rPr>
              <a:t>“Class” </a:t>
            </a:r>
            <a:r>
              <a:rPr lang="en-US" sz="1550" dirty="0">
                <a:latin typeface="Abadi" panose="020B0604020104020204" pitchFamily="34" charset="0"/>
              </a:rPr>
              <a:t>from the categorical landing outcome.</a:t>
            </a:r>
          </a:p>
          <a:p>
            <a:pPr lvl="1"/>
            <a:r>
              <a:rPr lang="en-US" sz="1550" b="1" dirty="0">
                <a:latin typeface="Abadi" panose="020B0604020104020204" pitchFamily="34" charset="0"/>
              </a:rPr>
              <a:t>True Ocean - </a:t>
            </a:r>
            <a:r>
              <a:rPr lang="en-US" sz="1550" dirty="0">
                <a:latin typeface="Abadi" panose="020B0604020104020204" pitchFamily="34" charset="0"/>
              </a:rPr>
              <a:t>successfully landed to a specific region of the ocean</a:t>
            </a:r>
          </a:p>
          <a:p>
            <a:pPr lvl="1"/>
            <a:r>
              <a:rPr lang="en-US" sz="1550" b="1" dirty="0">
                <a:latin typeface="Abadi" panose="020B0604020104020204" pitchFamily="34" charset="0"/>
              </a:rPr>
              <a:t>False Ocean - </a:t>
            </a:r>
            <a:r>
              <a:rPr lang="en-US" sz="1550" dirty="0">
                <a:latin typeface="Abadi" panose="020B0604020104020204" pitchFamily="34" charset="0"/>
              </a:rPr>
              <a:t>unsuccessfully landed to a specific region of the ocean. </a:t>
            </a:r>
          </a:p>
          <a:p>
            <a:pPr lvl="1"/>
            <a:r>
              <a:rPr lang="en-US" sz="1550" b="1" dirty="0">
                <a:latin typeface="Abadi" panose="020B0604020104020204" pitchFamily="34" charset="0"/>
              </a:rPr>
              <a:t>True RTLS - </a:t>
            </a:r>
            <a:r>
              <a:rPr lang="en-US" sz="1550" dirty="0">
                <a:latin typeface="Abadi" panose="020B0604020104020204" pitchFamily="34" charset="0"/>
              </a:rPr>
              <a:t>successfully landed to a ground pad </a:t>
            </a:r>
          </a:p>
          <a:p>
            <a:pPr lvl="1"/>
            <a:r>
              <a:rPr lang="en-US" sz="1550" b="1" dirty="0">
                <a:latin typeface="Abadi" panose="020B0604020104020204" pitchFamily="34" charset="0"/>
              </a:rPr>
              <a:t>False RTLS - </a:t>
            </a:r>
            <a:r>
              <a:rPr lang="en-US" sz="1550" dirty="0">
                <a:latin typeface="Abadi" panose="020B0604020104020204" pitchFamily="34" charset="0"/>
              </a:rPr>
              <a:t>unsuccessfully landed to a ground pad.</a:t>
            </a:r>
          </a:p>
          <a:p>
            <a:pPr lvl="1"/>
            <a:r>
              <a:rPr lang="en-US" sz="1550" b="1" dirty="0">
                <a:latin typeface="Abadi" panose="020B0604020104020204" pitchFamily="34" charset="0"/>
              </a:rPr>
              <a:t>True ASDS - </a:t>
            </a:r>
            <a:r>
              <a:rPr lang="en-US" sz="1550" dirty="0">
                <a:latin typeface="Abadi" panose="020B0604020104020204" pitchFamily="34" charset="0"/>
              </a:rPr>
              <a:t>successfully landed to a drone ship </a:t>
            </a:r>
          </a:p>
          <a:p>
            <a:pPr lvl="1"/>
            <a:r>
              <a:rPr lang="en-US" sz="1550" b="1" dirty="0">
                <a:latin typeface="Abadi" panose="020B0604020104020204" pitchFamily="34" charset="0"/>
              </a:rPr>
              <a:t>False ASDS - </a:t>
            </a:r>
            <a:r>
              <a:rPr lang="en-US" sz="1550" dirty="0">
                <a:latin typeface="Abadi" panose="020B0604020104020204" pitchFamily="34" charset="0"/>
              </a:rPr>
              <a:t>unsuccessfully landed to a drone ship. </a:t>
            </a:r>
          </a:p>
          <a:p>
            <a:pPr lvl="1"/>
            <a:r>
              <a:rPr lang="en-US" sz="1550" b="1" dirty="0">
                <a:latin typeface="Abadi" panose="020B0604020104020204" pitchFamily="34" charset="0"/>
              </a:rPr>
              <a:t>None ASDS </a:t>
            </a:r>
            <a:r>
              <a:rPr lang="en-US" sz="1550" dirty="0">
                <a:latin typeface="Abadi" panose="020B0604020104020204" pitchFamily="34" charset="0"/>
              </a:rPr>
              <a:t>and </a:t>
            </a:r>
            <a:r>
              <a:rPr lang="en-US" sz="1550" b="1" dirty="0">
                <a:latin typeface="Abadi" panose="020B0604020104020204" pitchFamily="34" charset="0"/>
              </a:rPr>
              <a:t>None </a:t>
            </a:r>
            <a:r>
              <a:rPr lang="en-US" sz="1550" b="1" dirty="0" err="1">
                <a:latin typeface="Abadi" panose="020B0604020104020204" pitchFamily="34" charset="0"/>
              </a:rPr>
              <a:t>None</a:t>
            </a:r>
            <a:r>
              <a:rPr lang="en-US" sz="1550" dirty="0">
                <a:latin typeface="Abadi" panose="020B0604020104020204" pitchFamily="34" charset="0"/>
              </a:rPr>
              <a:t>, these represent a failure to land.</a:t>
            </a:r>
          </a:p>
          <a:p>
            <a:r>
              <a:rPr lang="en-US" sz="1550" dirty="0">
                <a:latin typeface="Abadi" panose="020B0604020104020204" pitchFamily="34" charset="0"/>
              </a:rPr>
              <a:t>We categorize the booster landing outcomes into a binary ‘</a:t>
            </a:r>
            <a:r>
              <a:rPr lang="en-US" sz="1550" b="1" dirty="0">
                <a:latin typeface="Abadi" panose="020B0604020104020204" pitchFamily="34" charset="0"/>
              </a:rPr>
              <a:t>Class</a:t>
            </a:r>
            <a:r>
              <a:rPr lang="en-US" sz="1550" dirty="0">
                <a:latin typeface="Abadi" panose="020B0604020104020204" pitchFamily="34" charset="0"/>
              </a:rPr>
              <a:t>’ training label, where a ‘1’ indicates a successful landing and a ‘0’ denotes an unsuccessful attempt.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Wrangling</a:t>
            </a:r>
          </a:p>
        </p:txBody>
      </p:sp>
      <p:sp>
        <p:nvSpPr>
          <p:cNvPr id="3" name="Rectangle 2">
            <a:extLst>
              <a:ext uri="{FF2B5EF4-FFF2-40B4-BE49-F238E27FC236}">
                <a16:creationId xmlns:a16="http://schemas.microsoft.com/office/drawing/2014/main" id="{3FA6FE25-8B51-26D0-92BF-532D186B18E7}"/>
              </a:ext>
            </a:extLst>
          </p:cNvPr>
          <p:cNvSpPr/>
          <p:nvPr/>
        </p:nvSpPr>
        <p:spPr>
          <a:xfrm>
            <a:off x="6614160" y="1545076"/>
            <a:ext cx="4843812" cy="743673"/>
          </a:xfrm>
          <a:prstGeom prst="rect">
            <a:avLst/>
          </a:prstGeom>
          <a:ln>
            <a:noFill/>
          </a:ln>
          <a:effectLst>
            <a:glow rad="635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latin typeface="Abadi" panose="020B0604020104020204" pitchFamily="34" charset="0"/>
              </a:rPr>
              <a:t>Perform exploratory Data Analysis and determine Training Labels</a:t>
            </a:r>
          </a:p>
        </p:txBody>
      </p:sp>
      <p:sp>
        <p:nvSpPr>
          <p:cNvPr id="7" name="Flowchart: Process 6">
            <a:extLst>
              <a:ext uri="{FF2B5EF4-FFF2-40B4-BE49-F238E27FC236}">
                <a16:creationId xmlns:a16="http://schemas.microsoft.com/office/drawing/2014/main" id="{BCEC1260-CFCE-F82D-4BED-3F4659FE01EE}"/>
              </a:ext>
            </a:extLst>
          </p:cNvPr>
          <p:cNvSpPr/>
          <p:nvPr/>
        </p:nvSpPr>
        <p:spPr>
          <a:xfrm>
            <a:off x="6596168" y="2644637"/>
            <a:ext cx="4843812"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of launches on each site</a:t>
            </a:r>
          </a:p>
        </p:txBody>
      </p:sp>
      <p:sp>
        <p:nvSpPr>
          <p:cNvPr id="9" name="Flowchart: Process 8">
            <a:extLst>
              <a:ext uri="{FF2B5EF4-FFF2-40B4-BE49-F238E27FC236}">
                <a16:creationId xmlns:a16="http://schemas.microsoft.com/office/drawing/2014/main" id="{B0897999-36B2-FEE5-EF97-F9DBC44A73B3}"/>
              </a:ext>
            </a:extLst>
          </p:cNvPr>
          <p:cNvSpPr/>
          <p:nvPr/>
        </p:nvSpPr>
        <p:spPr>
          <a:xfrm>
            <a:off x="6614160" y="4074117"/>
            <a:ext cx="4807828" cy="700111"/>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and occurrence of mission outcome per orbit type</a:t>
            </a:r>
          </a:p>
        </p:txBody>
      </p:sp>
      <p:sp>
        <p:nvSpPr>
          <p:cNvPr id="10" name="Flowchart: Process 9">
            <a:extLst>
              <a:ext uri="{FF2B5EF4-FFF2-40B4-BE49-F238E27FC236}">
                <a16:creationId xmlns:a16="http://schemas.microsoft.com/office/drawing/2014/main" id="{55366ACD-C800-75B3-B066-7B9042166A0E}"/>
              </a:ext>
            </a:extLst>
          </p:cNvPr>
          <p:cNvSpPr/>
          <p:nvPr/>
        </p:nvSpPr>
        <p:spPr>
          <a:xfrm>
            <a:off x="6614160" y="3359377"/>
            <a:ext cx="4807828"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and occurrence of each orbit</a:t>
            </a:r>
          </a:p>
        </p:txBody>
      </p:sp>
      <p:sp>
        <p:nvSpPr>
          <p:cNvPr id="11" name="Flowchart: Process 10">
            <a:extLst>
              <a:ext uri="{FF2B5EF4-FFF2-40B4-BE49-F238E27FC236}">
                <a16:creationId xmlns:a16="http://schemas.microsoft.com/office/drawing/2014/main" id="{63123361-C17C-3CBC-94E4-9C638E5B8319}"/>
              </a:ext>
            </a:extLst>
          </p:cNvPr>
          <p:cNvSpPr/>
          <p:nvPr/>
        </p:nvSpPr>
        <p:spPr>
          <a:xfrm>
            <a:off x="6632152" y="4876320"/>
            <a:ext cx="4807828"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Abadi" panose="020B0604020104020204" pitchFamily="34" charset="0"/>
              </a:rPr>
              <a:t>Create a landing outcome label from Outcome column</a:t>
            </a:r>
          </a:p>
        </p:txBody>
      </p:sp>
      <p:sp>
        <p:nvSpPr>
          <p:cNvPr id="12" name="Flowchart: Process 11">
            <a:extLst>
              <a:ext uri="{FF2B5EF4-FFF2-40B4-BE49-F238E27FC236}">
                <a16:creationId xmlns:a16="http://schemas.microsoft.com/office/drawing/2014/main" id="{8DF42F43-9A35-B495-8919-02ED120F1BE9}"/>
              </a:ext>
            </a:extLst>
          </p:cNvPr>
          <p:cNvSpPr/>
          <p:nvPr/>
        </p:nvSpPr>
        <p:spPr>
          <a:xfrm>
            <a:off x="7012728" y="5591060"/>
            <a:ext cx="4010692"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Abadi" panose="020B0604020104020204" pitchFamily="34" charset="0"/>
              </a:rPr>
              <a:t>Exporting the data to CSV</a:t>
            </a:r>
          </a:p>
        </p:txBody>
      </p:sp>
      <p:sp>
        <p:nvSpPr>
          <p:cNvPr id="13" name="Arrow: Down 12">
            <a:extLst>
              <a:ext uri="{FF2B5EF4-FFF2-40B4-BE49-F238E27FC236}">
                <a16:creationId xmlns:a16="http://schemas.microsoft.com/office/drawing/2014/main" id="{D8E78313-5ED7-0D9A-8920-773419265CE8}"/>
              </a:ext>
            </a:extLst>
          </p:cNvPr>
          <p:cNvSpPr/>
          <p:nvPr/>
        </p:nvSpPr>
        <p:spPr>
          <a:xfrm>
            <a:off x="8714772" y="2288749"/>
            <a:ext cx="276828" cy="355888"/>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4" name="TextBox 13">
            <a:extLst>
              <a:ext uri="{FF2B5EF4-FFF2-40B4-BE49-F238E27FC236}">
                <a16:creationId xmlns:a16="http://schemas.microsoft.com/office/drawing/2014/main" id="{6C7013BD-43EE-5ECD-22A9-CC3DB8BAF542}"/>
              </a:ext>
            </a:extLst>
          </p:cNvPr>
          <p:cNvSpPr txBox="1"/>
          <p:nvPr/>
        </p:nvSpPr>
        <p:spPr>
          <a:xfrm>
            <a:off x="944880" y="6164994"/>
            <a:ext cx="4307840" cy="369332"/>
          </a:xfrm>
          <a:prstGeom prst="rect">
            <a:avLst/>
          </a:prstGeom>
          <a:noFill/>
        </p:spPr>
        <p:txBody>
          <a:bodyPr wrap="square" rtlCol="0">
            <a:spAutoFit/>
          </a:bodyPr>
          <a:lstStyle/>
          <a:p>
            <a:r>
              <a:rPr lang="en-US" sz="1800" b="1" dirty="0">
                <a:solidFill>
                  <a:schemeClr val="accent3">
                    <a:lumMod val="25000"/>
                  </a:schemeClr>
                </a:solidFill>
                <a:latin typeface="Abadi" panose="020B0604020104020204" pitchFamily="34" charset="0"/>
              </a:rPr>
              <a:t>GitHub URL : </a:t>
            </a:r>
            <a:r>
              <a:rPr lang="en-IN"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Data Wrangling</a:t>
            </a:r>
            <a:endParaRPr lang="en-IN" b="1" dirty="0">
              <a:solidFill>
                <a:schemeClr val="accent2">
                  <a:lumMod val="50000"/>
                </a:schemeClr>
              </a:solidFill>
              <a:latin typeface="Abadi" panose="020B0604020104020204" pitchFamily="34" charset="0"/>
            </a:endParaRPr>
          </a:p>
        </p:txBody>
      </p:sp>
      <p:sp>
        <p:nvSpPr>
          <p:cNvPr id="17" name="Arrow: Down 16">
            <a:extLst>
              <a:ext uri="{FF2B5EF4-FFF2-40B4-BE49-F238E27FC236}">
                <a16:creationId xmlns:a16="http://schemas.microsoft.com/office/drawing/2014/main" id="{0F45F310-1DC2-13CF-81A8-CE2829F910CC}"/>
              </a:ext>
            </a:extLst>
          </p:cNvPr>
          <p:cNvSpPr/>
          <p:nvPr/>
        </p:nvSpPr>
        <p:spPr>
          <a:xfrm>
            <a:off x="8750333" y="3270405"/>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8" name="Arrow: Down 17">
            <a:extLst>
              <a:ext uri="{FF2B5EF4-FFF2-40B4-BE49-F238E27FC236}">
                <a16:creationId xmlns:a16="http://schemas.microsoft.com/office/drawing/2014/main" id="{A1C5A772-8D2C-9F9F-9937-F7E970ECC04C}"/>
              </a:ext>
            </a:extLst>
          </p:cNvPr>
          <p:cNvSpPr/>
          <p:nvPr/>
        </p:nvSpPr>
        <p:spPr>
          <a:xfrm>
            <a:off x="8769400" y="3949045"/>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9" name="Arrow: Down 18">
            <a:extLst>
              <a:ext uri="{FF2B5EF4-FFF2-40B4-BE49-F238E27FC236}">
                <a16:creationId xmlns:a16="http://schemas.microsoft.com/office/drawing/2014/main" id="{1045B795-A254-ADCF-361A-6CB11C75497E}"/>
              </a:ext>
            </a:extLst>
          </p:cNvPr>
          <p:cNvSpPr/>
          <p:nvPr/>
        </p:nvSpPr>
        <p:spPr>
          <a:xfrm>
            <a:off x="8785894" y="4735551"/>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20" name="Arrow: Down 19">
            <a:extLst>
              <a:ext uri="{FF2B5EF4-FFF2-40B4-BE49-F238E27FC236}">
                <a16:creationId xmlns:a16="http://schemas.microsoft.com/office/drawing/2014/main" id="{FC88DA84-3002-7FA0-15F3-AFDC601CB350}"/>
              </a:ext>
            </a:extLst>
          </p:cNvPr>
          <p:cNvSpPr/>
          <p:nvPr/>
        </p:nvSpPr>
        <p:spPr>
          <a:xfrm>
            <a:off x="8790795" y="5510030"/>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Tree>
    <p:extLst>
      <p:ext uri="{BB962C8B-B14F-4D97-AF65-F5344CB8AC3E}">
        <p14:creationId xmlns:p14="http://schemas.microsoft.com/office/powerpoint/2010/main" val="66403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221E506B-EEAE-3C25-F577-7FCE731F772F}"/>
              </a:ext>
            </a:extLst>
          </p:cNvPr>
          <p:cNvSpPr txBox="1"/>
          <p:nvPr/>
        </p:nvSpPr>
        <p:spPr>
          <a:xfrm>
            <a:off x="3477229" y="6083864"/>
            <a:ext cx="5484607" cy="707886"/>
          </a:xfrm>
          <a:prstGeom prst="rect">
            <a:avLst/>
          </a:prstGeom>
          <a:noFill/>
        </p:spPr>
        <p:txBody>
          <a:bodyPr wrap="square" rtlCol="0">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3">
                    <a:lumMod val="25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EDA with Visualization</a:t>
            </a:r>
            <a:endParaRPr lang="en-US" sz="2000" b="1" u="sng" dirty="0">
              <a:solidFill>
                <a:schemeClr val="accent2">
                  <a:lumMod val="50000"/>
                </a:schemeClr>
              </a:solidFill>
              <a:latin typeface="Abadi" panose="020B0604020104020204" pitchFamily="34" charset="0"/>
            </a:endParaRPr>
          </a:p>
          <a:p>
            <a:endParaRPr lang="en-IN" sz="2000" dirty="0">
              <a:latin typeface="Abadi" panose="020B0604020104020204" pitchFamily="34" charset="0"/>
            </a:endParaRPr>
          </a:p>
        </p:txBody>
      </p:sp>
      <p:sp>
        <p:nvSpPr>
          <p:cNvPr id="7" name="TextBox 6">
            <a:extLst>
              <a:ext uri="{FF2B5EF4-FFF2-40B4-BE49-F238E27FC236}">
                <a16:creationId xmlns:a16="http://schemas.microsoft.com/office/drawing/2014/main" id="{86F3DFB7-4918-CC09-0449-C46225070BDB}"/>
              </a:ext>
            </a:extLst>
          </p:cNvPr>
          <p:cNvSpPr txBox="1"/>
          <p:nvPr/>
        </p:nvSpPr>
        <p:spPr>
          <a:xfrm>
            <a:off x="1004769" y="1394968"/>
            <a:ext cx="3831391" cy="738664"/>
          </a:xfrm>
          <a:prstGeom prst="rect">
            <a:avLst/>
          </a:prstGeom>
          <a:noFill/>
        </p:spPr>
        <p:txBody>
          <a:bodyPr wrap="square" rtlCol="0">
            <a:spAutoFit/>
          </a:bodyPr>
          <a:lstStyle/>
          <a:p>
            <a:r>
              <a:rPr lang="en-IN" sz="2400" b="1" dirty="0"/>
              <a:t>Charts were plotted:</a:t>
            </a:r>
          </a:p>
          <a:p>
            <a:endParaRPr lang="en-IN" dirty="0"/>
          </a:p>
        </p:txBody>
      </p:sp>
      <p:sp>
        <p:nvSpPr>
          <p:cNvPr id="8" name="TextBox 7">
            <a:extLst>
              <a:ext uri="{FF2B5EF4-FFF2-40B4-BE49-F238E27FC236}">
                <a16:creationId xmlns:a16="http://schemas.microsoft.com/office/drawing/2014/main" id="{3D68E440-B12D-C259-09F1-38A5D979BF3E}"/>
              </a:ext>
            </a:extLst>
          </p:cNvPr>
          <p:cNvSpPr txBox="1"/>
          <p:nvPr/>
        </p:nvSpPr>
        <p:spPr>
          <a:xfrm>
            <a:off x="1188720" y="1873956"/>
            <a:ext cx="9891686" cy="1890389"/>
          </a:xfrm>
          <a:prstGeom prst="rect">
            <a:avLst/>
          </a:prstGeom>
          <a:noFill/>
        </p:spPr>
        <p:txBody>
          <a:bodyPr wrap="square" numCol="2" rtlCol="0">
            <a:spAutoFit/>
          </a:bodyPr>
          <a:lstStyle/>
          <a:p>
            <a:pPr marL="342900" indent="-342900" algn="just">
              <a:lnSpc>
                <a:spcPct val="150000"/>
              </a:lnSpc>
              <a:buFont typeface="+mj-lt"/>
              <a:buAutoNum type="arabicPeriod"/>
            </a:pPr>
            <a:r>
              <a:rPr lang="en-IN" sz="2000" dirty="0">
                <a:latin typeface="Abadi" panose="020B0604020104020204" pitchFamily="34" charset="0"/>
              </a:rPr>
              <a:t>Flight Number vs. Payload Mass (SP)</a:t>
            </a:r>
          </a:p>
          <a:p>
            <a:pPr marL="342900" indent="-342900" algn="just">
              <a:lnSpc>
                <a:spcPct val="150000"/>
              </a:lnSpc>
              <a:buFont typeface="+mj-lt"/>
              <a:buAutoNum type="arabicPeriod"/>
            </a:pPr>
            <a:r>
              <a:rPr lang="en-IN" sz="2000" dirty="0">
                <a:latin typeface="Abadi" panose="020B0604020104020204" pitchFamily="34" charset="0"/>
              </a:rPr>
              <a:t>Flight Number vs. Launch Site (SP)</a:t>
            </a:r>
          </a:p>
          <a:p>
            <a:pPr marL="342900" indent="-342900" algn="just">
              <a:lnSpc>
                <a:spcPct val="150000"/>
              </a:lnSpc>
              <a:buFont typeface="+mj-lt"/>
              <a:buAutoNum type="arabicPeriod"/>
            </a:pPr>
            <a:r>
              <a:rPr lang="en-IN" sz="2000" dirty="0">
                <a:latin typeface="Abadi" panose="020B0604020104020204" pitchFamily="34" charset="0"/>
              </a:rPr>
              <a:t>Payload Mass vs. Launch Site (SP)</a:t>
            </a:r>
          </a:p>
          <a:p>
            <a:pPr marL="342900" indent="-342900" algn="just">
              <a:lnSpc>
                <a:spcPct val="150000"/>
              </a:lnSpc>
              <a:buFont typeface="+mj-lt"/>
              <a:buAutoNum type="arabicPeriod"/>
            </a:pPr>
            <a:r>
              <a:rPr lang="en-IN" sz="2000" dirty="0">
                <a:latin typeface="Abadi" panose="020B0604020104020204" pitchFamily="34" charset="0"/>
              </a:rPr>
              <a:t>Orbit Type vs. Success Rate (BC)</a:t>
            </a:r>
          </a:p>
          <a:p>
            <a:pPr marL="342900" indent="-342900" algn="just">
              <a:lnSpc>
                <a:spcPct val="150000"/>
              </a:lnSpc>
              <a:buFont typeface="+mj-lt"/>
              <a:buAutoNum type="arabicPeriod"/>
            </a:pPr>
            <a:r>
              <a:rPr lang="en-IN" sz="2000" dirty="0">
                <a:latin typeface="Abadi" panose="020B0604020104020204" pitchFamily="34" charset="0"/>
              </a:rPr>
              <a:t>Flight Number vs. Orbit Type (SP)</a:t>
            </a:r>
          </a:p>
          <a:p>
            <a:pPr marL="342900" indent="-342900" algn="just">
              <a:lnSpc>
                <a:spcPct val="150000"/>
              </a:lnSpc>
              <a:buFont typeface="+mj-lt"/>
              <a:buAutoNum type="arabicPeriod"/>
            </a:pPr>
            <a:r>
              <a:rPr lang="en-IN" sz="2000" dirty="0">
                <a:latin typeface="Abadi" panose="020B0604020104020204" pitchFamily="34" charset="0"/>
              </a:rPr>
              <a:t>Payload Mass vs Orbit Type (SP)</a:t>
            </a:r>
          </a:p>
          <a:p>
            <a:pPr marL="342900" indent="-342900" algn="just">
              <a:lnSpc>
                <a:spcPct val="150000"/>
              </a:lnSpc>
              <a:buFont typeface="+mj-lt"/>
              <a:buAutoNum type="arabicPeriod"/>
            </a:pPr>
            <a:r>
              <a:rPr lang="en-IN" sz="2000" dirty="0">
                <a:latin typeface="Abadi" panose="020B0604020104020204" pitchFamily="34" charset="0"/>
              </a:rPr>
              <a:t>Success Rate Yearly Trend (LC)</a:t>
            </a:r>
          </a:p>
          <a:p>
            <a:pPr algn="just">
              <a:lnSpc>
                <a:spcPct val="150000"/>
              </a:lnSpc>
            </a:pPr>
            <a:endParaRPr lang="en-IN" sz="2000" dirty="0">
              <a:latin typeface="Abadi" panose="020B0604020104020204" pitchFamily="34" charset="0"/>
            </a:endParaRPr>
          </a:p>
        </p:txBody>
      </p:sp>
      <p:sp>
        <p:nvSpPr>
          <p:cNvPr id="9" name="TextBox 8">
            <a:extLst>
              <a:ext uri="{FF2B5EF4-FFF2-40B4-BE49-F238E27FC236}">
                <a16:creationId xmlns:a16="http://schemas.microsoft.com/office/drawing/2014/main" id="{0427E6FF-BB08-A691-ABF3-B3A0CBD2A336}"/>
              </a:ext>
            </a:extLst>
          </p:cNvPr>
          <p:cNvSpPr txBox="1"/>
          <p:nvPr/>
        </p:nvSpPr>
        <p:spPr>
          <a:xfrm>
            <a:off x="975215" y="3983652"/>
            <a:ext cx="10105191"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Abadi" panose="020B0604020104020204" pitchFamily="34" charset="0"/>
              </a:rPr>
              <a:t>Scatter Plots (SP): </a:t>
            </a:r>
            <a:r>
              <a:rPr lang="en-US" dirty="0">
                <a:latin typeface="Abadi" panose="020B0604020104020204" pitchFamily="34" charset="0"/>
              </a:rPr>
              <a:t>Scatter plots are graphical representations that display the relationship between two quantitative variables. Each point on the plot corresponds to an observation in the dataset.</a:t>
            </a:r>
          </a:p>
          <a:p>
            <a:pPr marL="285750" indent="-285750" algn="just">
              <a:buFont typeface="Arial" panose="020B0604020202020204" pitchFamily="34" charset="0"/>
              <a:buChar char="•"/>
            </a:pPr>
            <a:r>
              <a:rPr lang="en-US" b="1" dirty="0">
                <a:latin typeface="Abadi" panose="020B0604020104020204" pitchFamily="34" charset="0"/>
              </a:rPr>
              <a:t>Bar Charts (BC): </a:t>
            </a:r>
            <a:r>
              <a:rPr lang="en-US" dirty="0">
                <a:latin typeface="Abadi" panose="020B0604020104020204" pitchFamily="34" charset="0"/>
              </a:rPr>
              <a:t>Bar charts are used to compare quantities across different categories. By displaying bars of varying lengths, they visually represent the relationship and differences between discrete categories and associated values.</a:t>
            </a:r>
          </a:p>
          <a:p>
            <a:pPr marL="285750" indent="-285750" algn="just">
              <a:buFont typeface="Arial" panose="020B0604020202020204" pitchFamily="34" charset="0"/>
              <a:buChar char="•"/>
            </a:pPr>
            <a:r>
              <a:rPr lang="en-US" b="1" dirty="0">
                <a:latin typeface="Abadi" panose="020B0604020104020204" pitchFamily="34" charset="0"/>
              </a:rPr>
              <a:t>Line Charts (LC): </a:t>
            </a:r>
            <a:r>
              <a:rPr lang="en-US" dirty="0">
                <a:latin typeface="Abadi" panose="020B0604020104020204" pitchFamily="34" charset="0"/>
              </a:rPr>
              <a:t>Line charts are ideal for illustrating trends and changes over time. By connecting data points with a continuous line, they help in identifying upward or downward trends.</a:t>
            </a:r>
            <a:endParaRPr lang="en-IN"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920"/>
            <a:ext cx="10375510" cy="4365883"/>
          </a:xfrm>
          <a:prstGeom prst="rect">
            <a:avLst/>
          </a:prstGeom>
        </p:spPr>
        <p:txBody>
          <a:bodyPr lIns="91440" tIns="45720" rIns="91440" bIns="45720" anchor="t"/>
          <a:lstStyle/>
          <a:p>
            <a:pPr marL="0" indent="0">
              <a:lnSpc>
                <a:spcPct val="100000"/>
              </a:lnSpc>
              <a:spcBef>
                <a:spcPts val="1400"/>
              </a:spcBef>
              <a:buNone/>
            </a:pPr>
            <a:r>
              <a:rPr lang="en-US" sz="2400" b="1" dirty="0">
                <a:latin typeface="Abadi" panose="020B0604020104020204" pitchFamily="34" charset="0"/>
              </a:rPr>
              <a:t>Summary of SQL Queries Performed:</a:t>
            </a:r>
          </a:p>
          <a:p>
            <a:pPr lvl="1"/>
            <a:r>
              <a:rPr lang="en-US" sz="1800" dirty="0">
                <a:latin typeface="Abadi" panose="020B0604020104020204" pitchFamily="34" charset="0"/>
              </a:rPr>
              <a:t>Display the names of the unique launch sites in the space mission</a:t>
            </a:r>
          </a:p>
          <a:p>
            <a:pPr lvl="1"/>
            <a:r>
              <a:rPr lang="en-US" sz="1800" dirty="0">
                <a:latin typeface="Abadi" panose="020B0604020104020204" pitchFamily="34" charset="0"/>
              </a:rPr>
              <a:t>Display 5 records where launch sites begin with the string 'CCA'</a:t>
            </a:r>
          </a:p>
          <a:p>
            <a:pPr lvl="1"/>
            <a:r>
              <a:rPr lang="en-US" sz="1800" dirty="0">
                <a:latin typeface="Abadi" panose="020B0604020104020204" pitchFamily="34" charset="0"/>
              </a:rPr>
              <a:t>Display the total payload mass carried by boosters launched by NASA (CRS)</a:t>
            </a:r>
          </a:p>
          <a:p>
            <a:pPr lvl="1"/>
            <a:r>
              <a:rPr lang="en-US" sz="1800" dirty="0">
                <a:latin typeface="Abadi" panose="020B0604020104020204" pitchFamily="34" charset="0"/>
              </a:rPr>
              <a:t>Display average payload mass carried by booster version F9 v1.1</a:t>
            </a:r>
          </a:p>
          <a:p>
            <a:pPr lvl="1"/>
            <a:r>
              <a:rPr lang="en-US" sz="1800" dirty="0">
                <a:latin typeface="Abadi" panose="020B0604020104020204" pitchFamily="34" charset="0"/>
              </a:rPr>
              <a:t>List the date when the first </a:t>
            </a:r>
            <a:r>
              <a:rPr lang="en-US" sz="1800" dirty="0" err="1">
                <a:latin typeface="Abadi" panose="020B0604020104020204" pitchFamily="34" charset="0"/>
              </a:rPr>
              <a:t>succesful</a:t>
            </a:r>
            <a:r>
              <a:rPr lang="en-US" sz="1800" dirty="0">
                <a:latin typeface="Abadi" panose="020B0604020104020204" pitchFamily="34" charset="0"/>
              </a:rPr>
              <a:t> landing outcome in ground pad was </a:t>
            </a:r>
            <a:r>
              <a:rPr lang="en-US" sz="1800" dirty="0" err="1">
                <a:latin typeface="Abadi" panose="020B0604020104020204" pitchFamily="34" charset="0"/>
              </a:rPr>
              <a:t>acheived</a:t>
            </a:r>
            <a:endParaRPr lang="en-US" sz="1800" dirty="0">
              <a:latin typeface="Abadi" panose="020B0604020104020204" pitchFamily="34" charset="0"/>
            </a:endParaRPr>
          </a:p>
          <a:p>
            <a:pPr lvl="1"/>
            <a:r>
              <a:rPr lang="en-US" sz="1800" dirty="0">
                <a:latin typeface="Abadi" panose="020B0604020104020204" pitchFamily="34" charset="0"/>
              </a:rPr>
              <a:t>List the names of the boosters which have success in drone ship and have payload mass greater than 4000 but less than 6000</a:t>
            </a:r>
          </a:p>
          <a:p>
            <a:pPr lvl="1"/>
            <a:r>
              <a:rPr lang="en-US" sz="1800" dirty="0">
                <a:latin typeface="Abadi" panose="020B0604020104020204" pitchFamily="34" charset="0"/>
              </a:rPr>
              <a:t>List the total number of successful and failure mission outcomes</a:t>
            </a:r>
          </a:p>
          <a:p>
            <a:pPr lvl="1"/>
            <a:r>
              <a:rPr lang="en-US" sz="1800" dirty="0">
                <a:latin typeface="Abadi" panose="020B0604020104020204" pitchFamily="34" charset="0"/>
              </a:rPr>
              <a:t>List the names of the </a:t>
            </a:r>
            <a:r>
              <a:rPr lang="en-US" sz="1800" dirty="0" err="1">
                <a:latin typeface="Abadi" panose="020B0604020104020204" pitchFamily="34" charset="0"/>
              </a:rPr>
              <a:t>booster_versions</a:t>
            </a:r>
            <a:r>
              <a:rPr lang="en-US" sz="1800" dirty="0">
                <a:latin typeface="Abadi" panose="020B0604020104020204" pitchFamily="34" charset="0"/>
              </a:rPr>
              <a:t> which have carried the maximum payload mass</a:t>
            </a:r>
          </a:p>
          <a:p>
            <a:pPr lvl="1"/>
            <a:r>
              <a:rPr lang="en-US" sz="1800" dirty="0">
                <a:latin typeface="Abadi" panose="020B0604020104020204" pitchFamily="34" charset="0"/>
              </a:rPr>
              <a:t>List the records which will display the month names, failure </a:t>
            </a:r>
            <a:r>
              <a:rPr lang="en-US" sz="1800" dirty="0" err="1">
                <a:latin typeface="Abadi" panose="020B0604020104020204" pitchFamily="34" charset="0"/>
              </a:rPr>
              <a:t>landing_outcomes</a:t>
            </a:r>
            <a:r>
              <a:rPr lang="en-US" sz="1800" dirty="0">
                <a:latin typeface="Abadi" panose="020B0604020104020204" pitchFamily="34" charset="0"/>
              </a:rPr>
              <a:t> in drone ship ,booster versions, </a:t>
            </a:r>
            <a:r>
              <a:rPr lang="en-US" sz="1800" dirty="0" err="1">
                <a:latin typeface="Abadi" panose="020B0604020104020204" pitchFamily="34" charset="0"/>
              </a:rPr>
              <a:t>launch_site</a:t>
            </a:r>
            <a:r>
              <a:rPr lang="en-US" sz="1800" dirty="0">
                <a:latin typeface="Abadi" panose="020B0604020104020204" pitchFamily="34" charset="0"/>
              </a:rPr>
              <a:t> for the months in year 2015</a:t>
            </a:r>
          </a:p>
          <a:p>
            <a:pPr lvl="1"/>
            <a:r>
              <a:rPr lang="en-US" sz="1800" dirty="0">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400" b="1"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5433AC78-B5AB-9D95-3FB7-81F386FFE303}"/>
              </a:ext>
            </a:extLst>
          </p:cNvPr>
          <p:cNvSpPr txBox="1"/>
          <p:nvPr/>
        </p:nvSpPr>
        <p:spPr>
          <a:xfrm>
            <a:off x="3959892" y="5892452"/>
            <a:ext cx="4754880"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EDA with SQL</a:t>
            </a:r>
            <a:endParaRPr lang="en-IN" sz="2000" b="1"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53672"/>
            <a:ext cx="10447412" cy="4772808"/>
          </a:xfrm>
          <a:prstGeom prst="rect">
            <a:avLst/>
          </a:prstGeom>
        </p:spPr>
        <p:txBody>
          <a:bodyPr>
            <a:normAutofit/>
          </a:bodyPr>
          <a:lstStyle/>
          <a:p>
            <a:pPr marL="0" indent="0">
              <a:lnSpc>
                <a:spcPct val="145000"/>
              </a:lnSpc>
              <a:buNone/>
            </a:pPr>
            <a:r>
              <a:rPr lang="en-US" sz="2400" b="1" dirty="0">
                <a:latin typeface="Abadi" panose="020B0604020104020204" pitchFamily="34" charset="0"/>
              </a:rPr>
              <a:t>Adding Markers:</a:t>
            </a:r>
          </a:p>
          <a:p>
            <a:r>
              <a:rPr lang="en-US" sz="2000" dirty="0">
                <a:latin typeface="Abadi" panose="020B0604020104020204" pitchFamily="34" charset="0"/>
              </a:rPr>
              <a:t>We’ve successfully added a marker for the </a:t>
            </a:r>
            <a:r>
              <a:rPr lang="en-US" sz="2000" b="1" dirty="0">
                <a:latin typeface="Abadi" panose="020B0604020104020204" pitchFamily="34" charset="0"/>
              </a:rPr>
              <a:t>NASA Johnson Space Center</a:t>
            </a:r>
            <a:r>
              <a:rPr lang="en-US" sz="2000" dirty="0">
                <a:latin typeface="Abadi" panose="020B0604020104020204" pitchFamily="34" charset="0"/>
              </a:rPr>
              <a:t>, complete with a circle, popup label, and text label, using its precise latitude and longitude coordinates. This serves as our initial reference point for the map.</a:t>
            </a:r>
          </a:p>
          <a:p>
            <a:r>
              <a:rPr lang="en-US" sz="2000" dirty="0">
                <a:latin typeface="Abadi" panose="020B0604020104020204" pitchFamily="34" charset="0"/>
              </a:rPr>
              <a:t>Building upon this, we’ve also incorporated markers for various launch sites. Each marker is designed to provide a comprehensive view of the site’s geographical context and its strategic location relative to the Equator and coastal lines. Here’s what we’ve included for each site:</a:t>
            </a:r>
          </a:p>
          <a:p>
            <a:pPr lvl="1"/>
            <a:r>
              <a:rPr lang="en-US" sz="1800" b="1" dirty="0">
                <a:latin typeface="Abadi" panose="020B0604020104020204" pitchFamily="34" charset="0"/>
              </a:rPr>
              <a:t>Circle</a:t>
            </a:r>
            <a:r>
              <a:rPr lang="en-US" sz="1800" dirty="0">
                <a:latin typeface="Abadi" panose="020B0604020104020204" pitchFamily="34" charset="0"/>
              </a:rPr>
              <a:t>: A visual representation of the surrounding area, giving viewers a sense of scale and location.</a:t>
            </a:r>
          </a:p>
          <a:p>
            <a:pPr lvl="1"/>
            <a:r>
              <a:rPr lang="en-US" sz="1800" b="1" dirty="0">
                <a:latin typeface="Abadi" panose="020B0604020104020204" pitchFamily="34" charset="0"/>
              </a:rPr>
              <a:t>Popup Label</a:t>
            </a:r>
            <a:r>
              <a:rPr lang="en-US" sz="1800" dirty="0">
                <a:latin typeface="Abadi" panose="020B0604020104020204" pitchFamily="34" charset="0"/>
              </a:rPr>
              <a:t>: An interactive element that offers detailed information about the launch site.</a:t>
            </a:r>
          </a:p>
          <a:p>
            <a:pPr lvl="1"/>
            <a:r>
              <a:rPr lang="en-US" sz="1800" b="1" dirty="0">
                <a:latin typeface="Abadi" panose="020B0604020104020204" pitchFamily="34" charset="0"/>
              </a:rPr>
              <a:t>Text Label</a:t>
            </a:r>
            <a:r>
              <a:rPr lang="en-US" sz="1800" dirty="0">
                <a:latin typeface="Abadi" panose="020B0604020104020204" pitchFamily="34" charset="0"/>
              </a:rPr>
              <a:t>: A clear and concise label that identifies each launch site by name directly on the map.</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CC5C4C1-6A74-8D5F-ADAB-FDAD79CADC4C}"/>
              </a:ext>
            </a:extLst>
          </p:cNvPr>
          <p:cNvSpPr txBox="1"/>
          <p:nvPr/>
        </p:nvSpPr>
        <p:spPr>
          <a:xfrm>
            <a:off x="2353833" y="5908910"/>
            <a:ext cx="7037294" cy="400110"/>
          </a:xfrm>
          <a:prstGeom prst="rect">
            <a:avLst/>
          </a:prstGeom>
          <a:noFill/>
        </p:spPr>
        <p:txBody>
          <a:bodyPr wrap="square">
            <a:spAutoFit/>
          </a:bodyPr>
          <a:lstStyle/>
          <a:p>
            <a:r>
              <a:rPr lang="en-US" sz="2000" dirty="0">
                <a:solidFill>
                  <a:schemeClr val="accent2">
                    <a:lumMod val="50000"/>
                  </a:schemeClr>
                </a:solidFill>
                <a:latin typeface="Abadi" panose="020B0604020104020204" pitchFamily="34" charset="0"/>
              </a:rPr>
              <a:t>GitHub URL </a:t>
            </a:r>
            <a:r>
              <a:rPr lang="en-US" sz="2000" u="sng" dirty="0">
                <a:solidFill>
                  <a:schemeClr val="accent2">
                    <a:lumMod val="50000"/>
                  </a:schemeClr>
                </a:solidFill>
                <a:latin typeface="Abadi" panose="020B0604020104020204" pitchFamily="34" charset="0"/>
              </a:rPr>
              <a:t>: </a:t>
            </a:r>
            <a:r>
              <a:rPr lang="en-IN" sz="2000"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SpaceX_Interactive</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Visual Analytics with Folium</a:t>
            </a:r>
            <a:endParaRPr lang="en-IN" sz="2000"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53672"/>
            <a:ext cx="10735235" cy="4965678"/>
          </a:xfrm>
          <a:prstGeom prst="rect">
            <a:avLst/>
          </a:prstGeom>
        </p:spPr>
        <p:txBody>
          <a:bodyPr>
            <a:normAutofit lnSpcReduction="10000"/>
          </a:bodyPr>
          <a:lstStyle/>
          <a:p>
            <a:r>
              <a:rPr lang="en-US" sz="2400" b="1" dirty="0">
                <a:latin typeface="Abadi" panose="020B0604020104020204" pitchFamily="34" charset="0"/>
              </a:rPr>
              <a:t>Color-Coded Success and Failure:</a:t>
            </a:r>
            <a:endParaRPr lang="en-US" sz="2400" dirty="0">
              <a:latin typeface="Abadi" panose="020B0604020104020204" pitchFamily="34" charset="0"/>
            </a:endParaRPr>
          </a:p>
          <a:p>
            <a:pPr lvl="1"/>
            <a:r>
              <a:rPr lang="en-US" sz="1800" dirty="0">
                <a:latin typeface="Abadi" panose="020B0604020104020204" pitchFamily="34" charset="0"/>
              </a:rPr>
              <a:t>To distinguish success rates, we’ve color-coded the markers:</a:t>
            </a:r>
          </a:p>
          <a:p>
            <a:pPr lvl="2"/>
            <a:r>
              <a:rPr lang="en-US" sz="1800" b="1" dirty="0">
                <a:latin typeface="Abadi" panose="020B0604020104020204" pitchFamily="34" charset="0"/>
              </a:rPr>
              <a:t>Green</a:t>
            </a:r>
            <a:r>
              <a:rPr lang="en-US" sz="1800" dirty="0">
                <a:latin typeface="Abadi" panose="020B0604020104020204" pitchFamily="34" charset="0"/>
              </a:rPr>
              <a:t>: Represents successful launches.</a:t>
            </a:r>
          </a:p>
          <a:p>
            <a:pPr lvl="2"/>
            <a:r>
              <a:rPr lang="en-US" sz="1800" b="1" dirty="0">
                <a:latin typeface="Abadi" panose="020B0604020104020204" pitchFamily="34" charset="0"/>
              </a:rPr>
              <a:t>Red</a:t>
            </a:r>
            <a:r>
              <a:rPr lang="en-US" sz="1800" dirty="0">
                <a:latin typeface="Abadi" panose="020B0604020104020204" pitchFamily="34" charset="0"/>
              </a:rPr>
              <a:t>: Indicates failed launches.</a:t>
            </a:r>
          </a:p>
          <a:p>
            <a:pPr lvl="1"/>
            <a:r>
              <a:rPr lang="en-US" sz="1800" dirty="0">
                <a:latin typeface="Abadi" panose="020B0604020104020204" pitchFamily="34" charset="0"/>
              </a:rPr>
              <a:t>By analyzing these markers, viewers can identify which launch sites have relatively high success rates.</a:t>
            </a:r>
          </a:p>
          <a:p>
            <a:r>
              <a:rPr lang="en-US" sz="2400" b="1" dirty="0">
                <a:latin typeface="Abadi" panose="020B0604020104020204" pitchFamily="34" charset="0"/>
              </a:rPr>
              <a:t>Marker Clusters for Launch Site:</a:t>
            </a:r>
            <a:endParaRPr lang="en-US" sz="2400" dirty="0">
              <a:latin typeface="Abadi" panose="020B0604020104020204" pitchFamily="34" charset="0"/>
            </a:endParaRPr>
          </a:p>
          <a:p>
            <a:pPr lvl="1"/>
            <a:r>
              <a:rPr lang="en-US" sz="1800" dirty="0">
                <a:latin typeface="Abadi" panose="020B0604020104020204" pitchFamily="34" charset="0"/>
              </a:rPr>
              <a:t>To maintain visual clarity, we’ve implemented </a:t>
            </a:r>
            <a:r>
              <a:rPr lang="en-US" sz="1800" b="1" dirty="0">
                <a:latin typeface="Abadi" panose="020B0604020104020204" pitchFamily="34" charset="0"/>
              </a:rPr>
              <a:t>Marker Clusters</a:t>
            </a:r>
            <a:r>
              <a:rPr lang="en-US" sz="1800" dirty="0">
                <a:latin typeface="Abadi" panose="020B0604020104020204" pitchFamily="34" charset="0"/>
              </a:rPr>
              <a:t>. Even when multiple markers are close together, the map remains organized</a:t>
            </a:r>
            <a:r>
              <a:rPr lang="en-US" dirty="0">
                <a:latin typeface="Abadi" panose="020B0604020104020204" pitchFamily="34" charset="0"/>
              </a:rPr>
              <a:t>.</a:t>
            </a: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Abadi" panose="020B0604020104020204" pitchFamily="34" charset="0"/>
              </a:rPr>
              <a:t>Distance Visualization to Key Infrastructure:</a:t>
            </a:r>
            <a:endParaRPr kumimoji="0" lang="en-US" altLang="en-US" sz="2400" b="0" i="0" u="none" strike="noStrike" cap="none" normalizeH="0" baseline="0" dirty="0">
              <a:ln>
                <a:noFill/>
              </a:ln>
              <a:solidFill>
                <a:schemeClr val="tx1"/>
              </a:solidFill>
              <a:effectLst/>
              <a:latin typeface="Abadi" panose="020B0604020104020204" pitchFamily="34" charset="0"/>
            </a:endParaRP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We’ve taken it a step further by adding colored lines to represent distances between each launch site and nearby infrastructure:</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Railways</a:t>
            </a:r>
            <a:r>
              <a:rPr kumimoji="0" lang="en-US" altLang="en-US" sz="1800" b="0" i="0" u="none" strike="noStrike" cap="none" normalizeH="0" baseline="0" dirty="0">
                <a:ln>
                  <a:noFill/>
                </a:ln>
                <a:solidFill>
                  <a:schemeClr val="tx1"/>
                </a:solidFill>
                <a:effectLst/>
                <a:latin typeface="Abadi" panose="020B0604020104020204" pitchFamily="34" charset="0"/>
              </a:rPr>
              <a:t>: Highlighting transportation connectivity.</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Highways</a:t>
            </a:r>
            <a:r>
              <a:rPr kumimoji="0" lang="en-US" altLang="en-US" sz="1800" b="0" i="0" u="none" strike="noStrike" cap="none" normalizeH="0" baseline="0" dirty="0">
                <a:ln>
                  <a:noFill/>
                </a:ln>
                <a:solidFill>
                  <a:schemeClr val="tx1"/>
                </a:solidFill>
                <a:effectLst/>
                <a:latin typeface="Abadi" panose="020B0604020104020204" pitchFamily="34" charset="0"/>
              </a:rPr>
              <a:t>: Indicating accessibility.</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Coastlines</a:t>
            </a:r>
            <a:r>
              <a:rPr kumimoji="0" lang="en-US" altLang="en-US" sz="1800" b="0" i="0" u="none" strike="noStrike" cap="none" normalizeH="0" baseline="0" dirty="0">
                <a:ln>
                  <a:noFill/>
                </a:ln>
                <a:solidFill>
                  <a:schemeClr val="tx1"/>
                </a:solidFill>
                <a:effectLst/>
                <a:latin typeface="Abadi" panose="020B0604020104020204" pitchFamily="34" charset="0"/>
              </a:rPr>
              <a:t>: Emphasizing proximity to water bodies.</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Closest Cities</a:t>
            </a:r>
            <a:r>
              <a:rPr kumimoji="0" lang="en-US" altLang="en-US" sz="1800" b="0" i="0" u="none" strike="noStrike" cap="none" normalizeH="0" baseline="0" dirty="0">
                <a:ln>
                  <a:noFill/>
                </a:ln>
                <a:solidFill>
                  <a:schemeClr val="tx1"/>
                </a:solidFill>
                <a:effectLst/>
                <a:latin typeface="Abadi" panose="020B0604020104020204" pitchFamily="34" charset="0"/>
              </a:rPr>
              <a:t>: Showing urban centers in the vicinity.</a:t>
            </a:r>
          </a:p>
          <a:p>
            <a:pPr marL="457200" lvl="1"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CC5C4C1-6A74-8D5F-ADAB-FDAD79CADC4C}"/>
              </a:ext>
            </a:extLst>
          </p:cNvPr>
          <p:cNvSpPr txBox="1"/>
          <p:nvPr/>
        </p:nvSpPr>
        <p:spPr>
          <a:xfrm>
            <a:off x="2353833" y="6027101"/>
            <a:ext cx="7037294"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SpaceX_Interactive</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Visual Analytics with Folium</a:t>
            </a:r>
            <a:endParaRPr lang="en-IN" sz="2000" b="1"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55109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760"/>
            <a:ext cx="10091030" cy="4795203"/>
          </a:xfrm>
          <a:prstGeom prst="rect">
            <a:avLst/>
          </a:prstGeom>
        </p:spPr>
        <p:txBody>
          <a:bodyPr vert="horz" lIns="91440" tIns="45720" rIns="91440" bIns="45720" rtlCol="0" anchor="t">
            <a:normAutofit/>
          </a:bodyPr>
          <a:lstStyle/>
          <a:p>
            <a:r>
              <a:rPr lang="en-US" sz="2400" dirty="0">
                <a:latin typeface="Abadi" panose="020B0604020104020204" pitchFamily="34" charset="0"/>
              </a:rPr>
              <a:t>Dropdown List of Launch Sites</a:t>
            </a:r>
          </a:p>
          <a:p>
            <a:pPr lvl="1"/>
            <a:r>
              <a:rPr lang="en-US" sz="1800" dirty="0">
                <a:latin typeface="Abadi" panose="020B0604020104020204" pitchFamily="34" charset="0"/>
              </a:rPr>
              <a:t>Implemented an interactive dropdown menu to facilitate the selection of a Launch Site, enhancing the user interface for streamlined operations.</a:t>
            </a:r>
          </a:p>
          <a:p>
            <a:r>
              <a:rPr lang="en-US" sz="2400" dirty="0">
                <a:latin typeface="Abadi" panose="020B0604020104020204" pitchFamily="34" charset="0"/>
              </a:rPr>
              <a:t>Creation of Pie Chart </a:t>
            </a:r>
          </a:p>
          <a:p>
            <a:pPr lvl="1"/>
            <a:r>
              <a:rPr lang="en-US" sz="1800" dirty="0">
                <a:latin typeface="Abadi" panose="020B0604020104020204" pitchFamily="34" charset="0"/>
              </a:rPr>
              <a:t>Integrated a dynamic pie chart to display the aggregate count of successful launches across all sites, and a comparative analysis of Success versus Failure rates for individual Launch Sites upon selection</a:t>
            </a:r>
          </a:p>
          <a:p>
            <a:r>
              <a:rPr lang="en-US" sz="2400" dirty="0">
                <a:latin typeface="Abadi" panose="020B0604020104020204" pitchFamily="34" charset="0"/>
              </a:rPr>
              <a:t>Payload Mass Range Slider</a:t>
            </a:r>
          </a:p>
          <a:p>
            <a:pPr lvl="1"/>
            <a:r>
              <a:rPr lang="en-US" sz="1800" dirty="0">
                <a:latin typeface="Abadi" panose="020B0604020104020204" pitchFamily="34" charset="0"/>
              </a:rPr>
              <a:t>Enhanced the data analysis interface with an interactive slider for precise payload range selection, optimizing user engagement and data exploration</a:t>
            </a:r>
          </a:p>
          <a:p>
            <a:r>
              <a:rPr lang="en-US" sz="2400" dirty="0">
                <a:latin typeface="Abadi" panose="020B0604020104020204" pitchFamily="34" charset="0"/>
              </a:rPr>
              <a:t>Payload Mass vs. Success Rate Scatter Chart </a:t>
            </a:r>
          </a:p>
          <a:p>
            <a:pPr lvl="1"/>
            <a:r>
              <a:rPr lang="en-US" sz="1800" dirty="0">
                <a:latin typeface="Abadi" panose="020B0604020104020204" pitchFamily="34" charset="0"/>
              </a:rPr>
              <a:t>Implemented a scatter chart to effectively illustrate the correlation between payload mass and launch success rates across various booster versions, providing a clear visual analysis of the dataset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0AE94948-4C00-0BBC-B643-B8493AD8AF63}"/>
              </a:ext>
            </a:extLst>
          </p:cNvPr>
          <p:cNvSpPr txBox="1"/>
          <p:nvPr/>
        </p:nvSpPr>
        <p:spPr>
          <a:xfrm>
            <a:off x="1849120" y="5965637"/>
            <a:ext cx="7853680" cy="400110"/>
          </a:xfrm>
          <a:prstGeom prst="rect">
            <a:avLst/>
          </a:prstGeom>
          <a:noFill/>
        </p:spPr>
        <p:txBody>
          <a:bodyPr wrap="square">
            <a:spAutoFit/>
          </a:bodyPr>
          <a:lstStyle/>
          <a:p>
            <a:r>
              <a:rPr lang="en-US" sz="2000" dirty="0">
                <a:solidFill>
                  <a:schemeClr val="accent3">
                    <a:lumMod val="25000"/>
                  </a:schemeClr>
                </a:solidFill>
                <a:latin typeface="Abadi" panose="020B0604020104020204" pitchFamily="34" charset="0"/>
              </a:rPr>
              <a:t>GitHub URL </a:t>
            </a:r>
            <a:r>
              <a:rPr lang="en-US" sz="2000" u="sng" dirty="0">
                <a:solidFill>
                  <a:schemeClr val="accent2">
                    <a:lumMod val="50000"/>
                  </a:schemeClr>
                </a:solidFill>
                <a:latin typeface="Abadi" panose="020B0604020104020204" pitchFamily="34" charset="0"/>
              </a:rPr>
              <a:t>: </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Interactive Dashboard with </a:t>
            </a:r>
            <a:r>
              <a:rPr lang="en-IN" sz="2000"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Ploty</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Dash</a:t>
            </a:r>
            <a:endParaRPr lang="en-IN" sz="2000"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965E3E2-1E11-9413-F8D2-44AC0D1B7838}"/>
              </a:ext>
            </a:extLst>
          </p:cNvPr>
          <p:cNvSpPr txBox="1"/>
          <p:nvPr/>
        </p:nvSpPr>
        <p:spPr>
          <a:xfrm>
            <a:off x="2819400" y="5942781"/>
            <a:ext cx="6096000"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Machine Learning Prediction</a:t>
            </a:r>
            <a:endParaRPr lang="en-IN" sz="2000" b="1" dirty="0">
              <a:solidFill>
                <a:schemeClr val="accent2">
                  <a:lumMod val="50000"/>
                </a:schemeClr>
              </a:solidFill>
              <a:latin typeface="Abadi" panose="020B0604020104020204" pitchFamily="34" charset="0"/>
            </a:endParaRPr>
          </a:p>
        </p:txBody>
      </p:sp>
      <p:sp>
        <p:nvSpPr>
          <p:cNvPr id="2" name="Flowchart: Alternate Process 1">
            <a:extLst>
              <a:ext uri="{FF2B5EF4-FFF2-40B4-BE49-F238E27FC236}">
                <a16:creationId xmlns:a16="http://schemas.microsoft.com/office/drawing/2014/main" id="{33BBA0FC-826D-ECDB-B68A-033C235B51E2}"/>
              </a:ext>
            </a:extLst>
          </p:cNvPr>
          <p:cNvSpPr/>
          <p:nvPr/>
        </p:nvSpPr>
        <p:spPr>
          <a:xfrm>
            <a:off x="589280" y="1432560"/>
            <a:ext cx="2357120" cy="1555349"/>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Create a NumPy array from the column ‘Class’ in </a:t>
            </a:r>
            <a:r>
              <a:rPr lang="en-US" dirty="0" err="1"/>
              <a:t>dataframe</a:t>
            </a:r>
            <a:endParaRPr lang="en-IN" dirty="0"/>
          </a:p>
        </p:txBody>
      </p:sp>
      <p:sp>
        <p:nvSpPr>
          <p:cNvPr id="8" name="Flowchart: Alternate Process 7">
            <a:extLst>
              <a:ext uri="{FF2B5EF4-FFF2-40B4-BE49-F238E27FC236}">
                <a16:creationId xmlns:a16="http://schemas.microsoft.com/office/drawing/2014/main" id="{7DE6CF12-4133-EE31-834E-B5E7BD90CC3D}"/>
              </a:ext>
            </a:extLst>
          </p:cNvPr>
          <p:cNvSpPr/>
          <p:nvPr/>
        </p:nvSpPr>
        <p:spPr>
          <a:xfrm>
            <a:off x="9352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Applying </a:t>
            </a:r>
            <a:r>
              <a:rPr lang="en-US" dirty="0" err="1"/>
              <a:t>GridSearchCV</a:t>
            </a:r>
            <a:r>
              <a:rPr lang="en-US" dirty="0"/>
              <a:t> on Logistic Reg, SVM, Decision Tree and KNN models</a:t>
            </a:r>
          </a:p>
        </p:txBody>
      </p:sp>
      <p:sp>
        <p:nvSpPr>
          <p:cNvPr id="9" name="Flowchart: Alternate Process 8">
            <a:extLst>
              <a:ext uri="{FF2B5EF4-FFF2-40B4-BE49-F238E27FC236}">
                <a16:creationId xmlns:a16="http://schemas.microsoft.com/office/drawing/2014/main" id="{92CE4181-194D-9734-6FB1-01277EE8C10D}"/>
              </a:ext>
            </a:extLst>
          </p:cNvPr>
          <p:cNvSpPr/>
          <p:nvPr/>
        </p:nvSpPr>
        <p:spPr>
          <a:xfrm>
            <a:off x="9352280" y="1442720"/>
            <a:ext cx="2357120" cy="1576538"/>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Create a </a:t>
            </a:r>
            <a:r>
              <a:rPr lang="en-US" dirty="0" err="1"/>
              <a:t>GridSearchCV</a:t>
            </a:r>
            <a:r>
              <a:rPr lang="en-US" dirty="0"/>
              <a:t> object with cv = 10 to find the best parameters for each algorithm</a:t>
            </a:r>
          </a:p>
        </p:txBody>
      </p:sp>
      <p:sp>
        <p:nvSpPr>
          <p:cNvPr id="10" name="Flowchart: Alternate Process 9">
            <a:extLst>
              <a:ext uri="{FF2B5EF4-FFF2-40B4-BE49-F238E27FC236}">
                <a16:creationId xmlns:a16="http://schemas.microsoft.com/office/drawing/2014/main" id="{7DD1E2A8-9124-A207-1AFC-6ACABBECCC9B}"/>
              </a:ext>
            </a:extLst>
          </p:cNvPr>
          <p:cNvSpPr/>
          <p:nvPr/>
        </p:nvSpPr>
        <p:spPr>
          <a:xfrm>
            <a:off x="6431280" y="1432560"/>
            <a:ext cx="2357120" cy="1586698"/>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 the function </a:t>
            </a:r>
            <a:r>
              <a:rPr lang="en-US" dirty="0" err="1"/>
              <a:t>train_test_split</a:t>
            </a:r>
            <a:r>
              <a:rPr lang="en-US" dirty="0"/>
              <a:t> to split the data X and Y into training and test data</a:t>
            </a:r>
            <a:endParaRPr lang="en-IN" dirty="0"/>
          </a:p>
        </p:txBody>
      </p:sp>
      <p:sp>
        <p:nvSpPr>
          <p:cNvPr id="11" name="Flowchart: Alternate Process 10">
            <a:extLst>
              <a:ext uri="{FF2B5EF4-FFF2-40B4-BE49-F238E27FC236}">
                <a16:creationId xmlns:a16="http://schemas.microsoft.com/office/drawing/2014/main" id="{C82C46BA-2DDF-3A4D-6ED1-5D1F50F868AC}"/>
              </a:ext>
            </a:extLst>
          </p:cNvPr>
          <p:cNvSpPr/>
          <p:nvPr/>
        </p:nvSpPr>
        <p:spPr>
          <a:xfrm>
            <a:off x="3510280" y="1442720"/>
            <a:ext cx="2357120" cy="1555349"/>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Standardize and transform the data in X then reassign it to self</a:t>
            </a:r>
            <a:endParaRPr lang="en-IN" dirty="0"/>
          </a:p>
        </p:txBody>
      </p:sp>
      <p:sp>
        <p:nvSpPr>
          <p:cNvPr id="12" name="Flowchart: Alternate Process 11">
            <a:extLst>
              <a:ext uri="{FF2B5EF4-FFF2-40B4-BE49-F238E27FC236}">
                <a16:creationId xmlns:a16="http://schemas.microsoft.com/office/drawing/2014/main" id="{515A2F69-39E3-F6B3-D39F-8C42E6168207}"/>
              </a:ext>
            </a:extLst>
          </p:cNvPr>
          <p:cNvSpPr/>
          <p:nvPr/>
        </p:nvSpPr>
        <p:spPr>
          <a:xfrm>
            <a:off x="589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Finding the method</a:t>
            </a:r>
          </a:p>
          <a:p>
            <a:pPr algn="ctr"/>
            <a:r>
              <a:rPr lang="en-US" dirty="0"/>
              <a:t>that performs best by</a:t>
            </a:r>
          </a:p>
          <a:p>
            <a:pPr algn="ctr"/>
            <a:r>
              <a:rPr lang="en-US" dirty="0"/>
              <a:t>examining the accuracy</a:t>
            </a:r>
            <a:endParaRPr lang="en-IN" dirty="0"/>
          </a:p>
        </p:txBody>
      </p:sp>
      <p:sp>
        <p:nvSpPr>
          <p:cNvPr id="13" name="Flowchart: Alternate Process 12">
            <a:extLst>
              <a:ext uri="{FF2B5EF4-FFF2-40B4-BE49-F238E27FC236}">
                <a16:creationId xmlns:a16="http://schemas.microsoft.com/office/drawing/2014/main" id="{91911654-8FC4-9BF2-09C9-2545CEAE95EC}"/>
              </a:ext>
            </a:extLst>
          </p:cNvPr>
          <p:cNvSpPr/>
          <p:nvPr/>
        </p:nvSpPr>
        <p:spPr>
          <a:xfrm>
            <a:off x="3510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Examining the</a:t>
            </a:r>
          </a:p>
          <a:p>
            <a:pPr algn="ctr"/>
            <a:r>
              <a:rPr lang="en-US" dirty="0"/>
              <a:t>confusion matrix</a:t>
            </a:r>
          </a:p>
          <a:p>
            <a:pPr algn="ctr"/>
            <a:r>
              <a:rPr lang="en-US" dirty="0"/>
              <a:t>for all models</a:t>
            </a:r>
            <a:endParaRPr lang="en-IN" dirty="0"/>
          </a:p>
        </p:txBody>
      </p:sp>
      <p:sp>
        <p:nvSpPr>
          <p:cNvPr id="14" name="Flowchart: Alternate Process 13">
            <a:extLst>
              <a:ext uri="{FF2B5EF4-FFF2-40B4-BE49-F238E27FC236}">
                <a16:creationId xmlns:a16="http://schemas.microsoft.com/office/drawing/2014/main" id="{3378B948-2BD8-87AE-9800-F240464E34FC}"/>
              </a:ext>
            </a:extLst>
          </p:cNvPr>
          <p:cNvSpPr/>
          <p:nvPr/>
        </p:nvSpPr>
        <p:spPr>
          <a:xfrm>
            <a:off x="6431280" y="3850583"/>
            <a:ext cx="2357120" cy="1640040"/>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Calculating the</a:t>
            </a:r>
          </a:p>
          <a:p>
            <a:pPr algn="ctr"/>
            <a:r>
              <a:rPr lang="en-US" dirty="0"/>
              <a:t>accuracy on the test</a:t>
            </a:r>
          </a:p>
          <a:p>
            <a:pPr algn="ctr"/>
            <a:r>
              <a:rPr lang="en-US" dirty="0"/>
              <a:t>data using the</a:t>
            </a:r>
          </a:p>
          <a:p>
            <a:pPr algn="ctr"/>
            <a:r>
              <a:rPr lang="en-US" dirty="0"/>
              <a:t>method .score()</a:t>
            </a:r>
          </a:p>
          <a:p>
            <a:pPr algn="ctr"/>
            <a:r>
              <a:rPr lang="en-US" dirty="0"/>
              <a:t>for all models</a:t>
            </a:r>
            <a:endParaRPr lang="en-IN" dirty="0"/>
          </a:p>
        </p:txBody>
      </p:sp>
      <p:sp>
        <p:nvSpPr>
          <p:cNvPr id="15" name="Arrow: Right 14">
            <a:extLst>
              <a:ext uri="{FF2B5EF4-FFF2-40B4-BE49-F238E27FC236}">
                <a16:creationId xmlns:a16="http://schemas.microsoft.com/office/drawing/2014/main" id="{006F1BD1-38BB-0BB2-E572-AE9D2DFAFE8F}"/>
              </a:ext>
            </a:extLst>
          </p:cNvPr>
          <p:cNvSpPr/>
          <p:nvPr/>
        </p:nvSpPr>
        <p:spPr>
          <a:xfrm>
            <a:off x="2984500" y="2235578"/>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871377A7-9B4F-5A5E-13FA-C6353C1043EF}"/>
              </a:ext>
            </a:extLst>
          </p:cNvPr>
          <p:cNvSpPr/>
          <p:nvPr/>
        </p:nvSpPr>
        <p:spPr>
          <a:xfrm>
            <a:off x="8826500" y="226733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2CC24C7E-A45C-B7D1-D65A-7D13E7A11804}"/>
              </a:ext>
            </a:extLst>
          </p:cNvPr>
          <p:cNvSpPr/>
          <p:nvPr/>
        </p:nvSpPr>
        <p:spPr>
          <a:xfrm>
            <a:off x="5900420" y="222351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6A9021A4-CA76-BBA8-3D6D-CD3D9AA18EEA}"/>
              </a:ext>
            </a:extLst>
          </p:cNvPr>
          <p:cNvSpPr/>
          <p:nvPr/>
        </p:nvSpPr>
        <p:spPr>
          <a:xfrm flipH="1">
            <a:off x="8824024" y="425402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EB61700-1573-B63F-FA4D-7024B7DFCA9D}"/>
              </a:ext>
            </a:extLst>
          </p:cNvPr>
          <p:cNvSpPr/>
          <p:nvPr/>
        </p:nvSpPr>
        <p:spPr>
          <a:xfrm flipH="1">
            <a:off x="2979420" y="4307192"/>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CB56E074-029B-1B90-3943-2B88211BA3F6}"/>
              </a:ext>
            </a:extLst>
          </p:cNvPr>
          <p:cNvSpPr/>
          <p:nvPr/>
        </p:nvSpPr>
        <p:spPr>
          <a:xfrm flipH="1">
            <a:off x="5900420" y="425402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9068411-1F9E-52F7-1D93-DA0B5AA8742F}"/>
              </a:ext>
            </a:extLst>
          </p:cNvPr>
          <p:cNvSpPr/>
          <p:nvPr/>
        </p:nvSpPr>
        <p:spPr>
          <a:xfrm rot="16200000" flipH="1">
            <a:off x="10170424" y="3233110"/>
            <a:ext cx="720833"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992136"/>
            <a:ext cx="10420638" cy="2327214"/>
          </a:xfrm>
          <a:prstGeom prst="rect">
            <a:avLst/>
          </a:prstGeom>
        </p:spPr>
        <p:txBody>
          <a:bodyPr>
            <a:noAutofit/>
          </a:bodyPr>
          <a:lstStyle/>
          <a:p>
            <a:pPr>
              <a:lnSpc>
                <a:spcPct val="100000"/>
              </a:lnSpc>
              <a:spcBef>
                <a:spcPts val="1400"/>
              </a:spcBef>
            </a:pPr>
            <a:r>
              <a:rPr lang="en-US" sz="1200" b="1" dirty="0">
                <a:solidFill>
                  <a:schemeClr val="accent3">
                    <a:lumMod val="25000"/>
                  </a:schemeClr>
                </a:solidFill>
                <a:latin typeface="Abadi" panose="020B0604020104020204" pitchFamily="34" charset="0"/>
              </a:rPr>
              <a:t>Initial Launch Outcomes: </a:t>
            </a:r>
            <a:r>
              <a:rPr lang="en-US" sz="1200" dirty="0">
                <a:solidFill>
                  <a:schemeClr val="accent3">
                    <a:lumMod val="25000"/>
                  </a:schemeClr>
                </a:solidFill>
                <a:latin typeface="Abadi" panose="020B0604020104020204" pitchFamily="34" charset="0"/>
              </a:rPr>
              <a:t>There was a clear trend observed in the early stages of the space program where the earliest flights encountered failures. However, as the program matured and technology advanced, the most recent flights have been consistently successful.</a:t>
            </a:r>
          </a:p>
          <a:p>
            <a:pPr>
              <a:lnSpc>
                <a:spcPct val="100000"/>
              </a:lnSpc>
              <a:spcBef>
                <a:spcPts val="1400"/>
              </a:spcBef>
            </a:pPr>
            <a:r>
              <a:rPr lang="en-US" sz="1200" b="1" dirty="0">
                <a:solidFill>
                  <a:schemeClr val="accent3">
                    <a:lumMod val="25000"/>
                  </a:schemeClr>
                </a:solidFill>
                <a:latin typeface="Abadi" panose="020B0604020104020204" pitchFamily="34" charset="0"/>
              </a:rPr>
              <a:t>Launch Site Distribution: </a:t>
            </a:r>
            <a:r>
              <a:rPr lang="en-US" sz="1200" dirty="0">
                <a:solidFill>
                  <a:schemeClr val="accent3">
                    <a:lumMod val="25000"/>
                  </a:schemeClr>
                </a:solidFill>
                <a:latin typeface="Abadi" panose="020B0604020104020204" pitchFamily="34" charset="0"/>
              </a:rPr>
              <a:t>The CCAFS SLC 40 launch site has been a pivotal location for space endeavors, accounting for approximately 50% of all launches. This site has played a significant role in the history and development of space exploration.</a:t>
            </a:r>
          </a:p>
          <a:p>
            <a:pPr>
              <a:lnSpc>
                <a:spcPct val="100000"/>
              </a:lnSpc>
              <a:spcBef>
                <a:spcPts val="1400"/>
              </a:spcBef>
            </a:pPr>
            <a:r>
              <a:rPr lang="en-US" sz="1200" b="1" dirty="0">
                <a:solidFill>
                  <a:schemeClr val="accent3">
                    <a:lumMod val="25000"/>
                  </a:schemeClr>
                </a:solidFill>
                <a:latin typeface="Abadi" panose="020B0604020104020204" pitchFamily="34" charset="0"/>
              </a:rPr>
              <a:t>Success Rates by Site: </a:t>
            </a:r>
            <a:r>
              <a:rPr lang="en-US" sz="1200" dirty="0">
                <a:solidFill>
                  <a:schemeClr val="accent3">
                    <a:lumMod val="25000"/>
                  </a:schemeClr>
                </a:solidFill>
                <a:latin typeface="Abadi" panose="020B0604020104020204" pitchFamily="34" charset="0"/>
              </a:rPr>
              <a:t>When comparing launch sites, VAFB SLC 4E and KSC LC 39A stand out with notably higher success rates. These sites have demonstrated a reliable track record, contributing to the overall success of the space program.</a:t>
            </a:r>
          </a:p>
          <a:p>
            <a:pPr>
              <a:lnSpc>
                <a:spcPct val="100000"/>
              </a:lnSpc>
              <a:spcBef>
                <a:spcPts val="1400"/>
              </a:spcBef>
            </a:pPr>
            <a:r>
              <a:rPr lang="en-US" sz="1200" b="1" dirty="0">
                <a:solidFill>
                  <a:schemeClr val="accent3">
                    <a:lumMod val="25000"/>
                  </a:schemeClr>
                </a:solidFill>
                <a:latin typeface="Abadi" panose="020B0604020104020204" pitchFamily="34" charset="0"/>
              </a:rPr>
              <a:t>Progressive Improvement: </a:t>
            </a:r>
            <a:r>
              <a:rPr lang="en-US" sz="1200" dirty="0">
                <a:solidFill>
                  <a:schemeClr val="accent3">
                    <a:lumMod val="25000"/>
                  </a:schemeClr>
                </a:solidFill>
                <a:latin typeface="Abadi" panose="020B0604020104020204" pitchFamily="34" charset="0"/>
              </a:rPr>
              <a:t>Analyzing the data trends, it’s reasonable to infer that each subsequent launch is more likely to succeed than the previous one. This progressive improvement can be attributed to the accumulation of knowledge, experience, and technological advancements in aerospace engineering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1B30DFFE-2F4A-B84E-16DD-ED05A1529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454440"/>
            <a:ext cx="105156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effectLst>
            <a:reflection blurRad="6350" stA="50000" endA="295" endPos="92000" dist="101600" dir="5400000" sy="-100000" algn="bl" rotWithShape="0"/>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93219"/>
            <a:ext cx="10515599" cy="194031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vs. Success Rate:</a:t>
            </a:r>
          </a:p>
          <a:p>
            <a:pPr lvl="1">
              <a:lnSpc>
                <a:spcPct val="100000"/>
              </a:lnSpc>
              <a:spcBef>
                <a:spcPts val="1400"/>
              </a:spcBef>
            </a:pPr>
            <a:r>
              <a:rPr lang="en-US" sz="2100" dirty="0">
                <a:solidFill>
                  <a:schemeClr val="accent3">
                    <a:lumMod val="25000"/>
                  </a:schemeClr>
                </a:solidFill>
                <a:latin typeface="Abadi" panose="020B0604020104020204" pitchFamily="34" charset="0"/>
              </a:rPr>
              <a:t>There is a clear trend: higher payload mass tends to correlate with a higher success rate for rocket launches.</a:t>
            </a:r>
          </a:p>
          <a:p>
            <a:pPr lvl="1">
              <a:lnSpc>
                <a:spcPct val="100000"/>
              </a:lnSpc>
              <a:spcBef>
                <a:spcPts val="1400"/>
              </a:spcBef>
            </a:pPr>
            <a:r>
              <a:rPr lang="en-US" sz="2100" dirty="0">
                <a:solidFill>
                  <a:schemeClr val="accent3">
                    <a:lumMod val="25000"/>
                  </a:schemeClr>
                </a:solidFill>
                <a:latin typeface="Abadi" panose="020B0604020104020204" pitchFamily="34" charset="0"/>
              </a:rPr>
              <a:t>Most launches with a payload mass exceeding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For payload mass under 5500 kg, it boasts an impressive 100%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796D279D-24D1-74D6-B186-712B5CE80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470025"/>
            <a:ext cx="10687962" cy="267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37026"/>
            <a:ext cx="10961073" cy="2609101"/>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Orbits with 100% Success Rate: </a:t>
            </a:r>
            <a:r>
              <a:rPr lang="en-US" sz="2000" dirty="0">
                <a:solidFill>
                  <a:schemeClr val="accent3">
                    <a:lumMod val="25000"/>
                  </a:schemeClr>
                </a:solidFill>
                <a:latin typeface="Abadi" panose="020B0604020104020204" pitchFamily="34" charset="0"/>
              </a:rPr>
              <a:t>ES-L1, GEO, HEO, SSO. These orbits have demonstrated a flawless track record in mission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0% Success Rate: </a:t>
            </a:r>
            <a:r>
              <a:rPr lang="en-US" sz="2000" b="1" dirty="0">
                <a:solidFill>
                  <a:schemeClr val="accent3">
                    <a:lumMod val="25000"/>
                  </a:schemeClr>
                </a:solidFill>
                <a:latin typeface="Abadi" panose="020B0604020104020204" pitchFamily="34" charset="0"/>
              </a:rPr>
              <a:t>SO </a:t>
            </a:r>
            <a:r>
              <a:rPr lang="en-US" sz="2000" dirty="0">
                <a:solidFill>
                  <a:schemeClr val="accent3">
                    <a:lumMod val="25000"/>
                  </a:schemeClr>
                </a:solidFill>
                <a:latin typeface="Abadi" panose="020B0604020104020204" pitchFamily="34" charset="0"/>
              </a:rPr>
              <a:t>(Suborbital)</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Variable Success Rates (50% - 85%):</a:t>
            </a:r>
            <a:r>
              <a:rPr lang="en-US" sz="2200" dirty="0">
                <a:solidFill>
                  <a:schemeClr val="accent3">
                    <a:lumMod val="25000"/>
                  </a:schemeClr>
                </a:solidFill>
                <a:latin typeface="Abadi" panose="020B0604020104020204" pitchFamily="34" charset="0"/>
              </a:rPr>
              <a:t>GTO, ISS, LEO, MEO, PO. These orbits show a moderate level of success, reflecting a mix of mission complexities and varying degrees of technical challenges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F8838C69-0BDC-5B2D-5787-EFD67B75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9064"/>
            <a:ext cx="10515600" cy="234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24053"/>
            <a:ext cx="10515601" cy="2703158"/>
          </a:xfrm>
          <a:prstGeom prst="rect">
            <a:avLst/>
          </a:prstGeom>
        </p:spPr>
        <p:txBody>
          <a:bodyPr>
            <a:normAutofit fontScale="62500" lnSpcReduction="20000"/>
          </a:bodyPr>
          <a:lstStyle/>
          <a:p>
            <a:pPr>
              <a:lnSpc>
                <a:spcPct val="100000"/>
              </a:lnSpc>
              <a:spcBef>
                <a:spcPts val="1400"/>
              </a:spcBef>
            </a:pPr>
            <a:r>
              <a:rPr lang="en-US" sz="2900" b="1" dirty="0">
                <a:solidFill>
                  <a:schemeClr val="accent3">
                    <a:lumMod val="25000"/>
                  </a:schemeClr>
                </a:solidFill>
                <a:latin typeface="Abadi" panose="020B0604020104020204" pitchFamily="34" charset="0"/>
              </a:rPr>
              <a:t>LEO - Success Correlation:</a:t>
            </a:r>
          </a:p>
          <a:p>
            <a:pPr lvl="1">
              <a:lnSpc>
                <a:spcPct val="100000"/>
              </a:lnSpc>
              <a:spcBef>
                <a:spcPts val="1400"/>
              </a:spcBef>
            </a:pPr>
            <a:r>
              <a:rPr lang="en-US" sz="2200" dirty="0">
                <a:solidFill>
                  <a:schemeClr val="accent3">
                    <a:lumMod val="25000"/>
                  </a:schemeClr>
                </a:solidFill>
                <a:latin typeface="Abadi" panose="020B0604020104020204" pitchFamily="34" charset="0"/>
              </a:rPr>
              <a:t>In LEO, there is a positive correlation between the number of flights and mission success.</a:t>
            </a:r>
          </a:p>
          <a:p>
            <a:pPr lvl="1">
              <a:lnSpc>
                <a:spcPct val="100000"/>
              </a:lnSpc>
              <a:spcBef>
                <a:spcPts val="1400"/>
              </a:spcBef>
            </a:pPr>
            <a:r>
              <a:rPr lang="en-US" sz="2200" dirty="0">
                <a:solidFill>
                  <a:schemeClr val="accent3">
                    <a:lumMod val="25000"/>
                  </a:schemeClr>
                </a:solidFill>
                <a:latin typeface="Abadi" panose="020B0604020104020204" pitchFamily="34" charset="0"/>
              </a:rPr>
              <a:t>This suggests that frequent flights may contribute to higher success rates, possibly due to improved operational experience and refined technology over time.</a:t>
            </a:r>
          </a:p>
          <a:p>
            <a:pPr>
              <a:lnSpc>
                <a:spcPct val="100000"/>
              </a:lnSpc>
              <a:spcBef>
                <a:spcPts val="1400"/>
              </a:spcBef>
            </a:pPr>
            <a:r>
              <a:rPr lang="en-US" sz="2900" b="1" dirty="0">
                <a:solidFill>
                  <a:schemeClr val="accent3">
                    <a:lumMod val="25000"/>
                  </a:schemeClr>
                </a:solidFill>
                <a:latin typeface="Abadi" panose="020B0604020104020204" pitchFamily="34" charset="0"/>
              </a:rPr>
              <a:t>GTO - Lack of Correlation:</a:t>
            </a:r>
          </a:p>
          <a:p>
            <a:pPr lvl="1">
              <a:lnSpc>
                <a:spcPct val="100000"/>
              </a:lnSpc>
              <a:spcBef>
                <a:spcPts val="1400"/>
              </a:spcBef>
            </a:pPr>
            <a:r>
              <a:rPr lang="en-US" sz="2300" dirty="0">
                <a:solidFill>
                  <a:schemeClr val="accent3">
                    <a:lumMod val="25000"/>
                  </a:schemeClr>
                </a:solidFill>
                <a:latin typeface="Abadi" panose="020B0604020104020204" pitchFamily="34" charset="0"/>
              </a:rPr>
              <a:t>Contrarily, in the GTO orbit, the number of flights does not appear to have a discernible impact on mission success.</a:t>
            </a:r>
          </a:p>
          <a:p>
            <a:pPr lvl="1">
              <a:lnSpc>
                <a:spcPct val="100000"/>
              </a:lnSpc>
              <a:spcBef>
                <a:spcPts val="1400"/>
              </a:spcBef>
            </a:pPr>
            <a:r>
              <a:rPr lang="en-US" sz="2300" dirty="0">
                <a:solidFill>
                  <a:schemeClr val="accent3">
                    <a:lumMod val="25000"/>
                  </a:schemeClr>
                </a:solidFill>
                <a:latin typeface="Abadi" panose="020B0604020104020204" pitchFamily="34" charset="0"/>
              </a:rPr>
              <a:t>This indicates that factors other than flight frequency, such as technical complexities or mission-specific challenges, play a more significant role in determining success in GTO missions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2D150BA7-95C1-0948-2A23-C3A5C6F63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2751"/>
            <a:ext cx="10687962" cy="20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590694"/>
            <a:ext cx="10687962" cy="2631686"/>
          </a:xfrm>
          <a:prstGeom prst="rect">
            <a:avLst/>
          </a:prstGeom>
        </p:spPr>
        <p:txBody>
          <a:bodyPr>
            <a:normAutofit fontScale="92500" lnSpcReduction="10000"/>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GTO (Geostationary Transfer Orbit): </a:t>
            </a:r>
            <a:r>
              <a:rPr lang="en-US" sz="1800" dirty="0">
                <a:solidFill>
                  <a:schemeClr val="accent3">
                    <a:lumMod val="25000"/>
                  </a:schemeClr>
                </a:solidFill>
                <a:latin typeface="Abadi" panose="020B0604020104020204" pitchFamily="34" charset="0"/>
              </a:rPr>
              <a:t>There seems to be no observable correlation between the payload mass and the success rate for missions to GTO. This suggests that success in this orbit may depend more on other factors, such as technical specifications or mission design.</a:t>
            </a:r>
          </a:p>
          <a:p>
            <a:pPr>
              <a:lnSpc>
                <a:spcPct val="100000"/>
              </a:lnSpc>
              <a:spcBef>
                <a:spcPts val="1400"/>
              </a:spcBef>
            </a:pPr>
            <a:r>
              <a:rPr lang="en-US" sz="1800" b="1" dirty="0">
                <a:solidFill>
                  <a:schemeClr val="accent3">
                    <a:lumMod val="25000"/>
                  </a:schemeClr>
                </a:solidFill>
                <a:latin typeface="Abadi" panose="020B0604020104020204" pitchFamily="34" charset="0"/>
              </a:rPr>
              <a:t>ISS (International Space Station) Orbit: </a:t>
            </a:r>
            <a:r>
              <a:rPr lang="en-US" sz="1800" dirty="0">
                <a:solidFill>
                  <a:schemeClr val="accent3">
                    <a:lumMod val="25000"/>
                  </a:schemeClr>
                </a:solidFill>
                <a:latin typeface="Abadi" panose="020B0604020104020204" pitchFamily="34" charset="0"/>
              </a:rPr>
              <a:t>The ISS orbit accommodates a diverse range of payload masses and maintains a high success rate. This versatility reflects the extensive experience and robust infrastructure supporting ISS missions.</a:t>
            </a:r>
          </a:p>
          <a:p>
            <a:pPr>
              <a:lnSpc>
                <a:spcPct val="100000"/>
              </a:lnSpc>
              <a:spcBef>
                <a:spcPts val="1400"/>
              </a:spcBef>
            </a:pPr>
            <a:r>
              <a:rPr lang="en-US" sz="1800" b="1" dirty="0">
                <a:solidFill>
                  <a:schemeClr val="accent3">
                    <a:lumMod val="25000"/>
                  </a:schemeClr>
                </a:solidFill>
                <a:latin typeface="Abadi" panose="020B0604020104020204" pitchFamily="34" charset="0"/>
              </a:rPr>
              <a:t>SO (Suborbital) and GEO (Geostationary Earth Orbit): </a:t>
            </a:r>
            <a:r>
              <a:rPr lang="en-US" sz="1800" dirty="0">
                <a:solidFill>
                  <a:schemeClr val="accent3">
                    <a:lumMod val="25000"/>
                  </a:schemeClr>
                </a:solidFill>
                <a:latin typeface="Abadi" panose="020B0604020104020204" pitchFamily="34" charset="0"/>
              </a:rPr>
              <a:t>Missions to these orbits are less frequent. The limited number of launches could be due to specific mission requirements or the complexity associated with these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FEFB7777-AB7C-49D4-3057-3BBFE250F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68439"/>
            <a:ext cx="10687962" cy="196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2561"/>
            <a:ext cx="4972867" cy="4994650"/>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Trend in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The success rate for launches began to climb in 2013 and continued to rise through 2020. This upward trend reflects a period of significant advancements and optimizations in space technology</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Initial Years of Development:</a:t>
            </a:r>
          </a:p>
          <a:p>
            <a:pPr lvl="1">
              <a:lnSpc>
                <a:spcPct val="100000"/>
              </a:lnSpc>
              <a:spcBef>
                <a:spcPts val="1400"/>
              </a:spcBef>
            </a:pPr>
            <a:r>
              <a:rPr lang="en-US" sz="2000" dirty="0">
                <a:solidFill>
                  <a:schemeClr val="accent3">
                    <a:lumMod val="25000"/>
                  </a:schemeClr>
                </a:solidFill>
                <a:latin typeface="Abadi" panose="020B0604020104020204" pitchFamily="34" charset="0"/>
              </a:rPr>
              <a:t>The initial three years appear to have been a critical phase of adjustment and technological refinement. This period likely involved iterative improvements and learning from early challenges, contributing to the later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2A5944BE-7634-634B-DDAB-BE65C3B08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047" y="1432561"/>
            <a:ext cx="54959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QL Wallpapers - 4k, HD SQL Backgrounds on WallpaperBat">
            <a:extLst>
              <a:ext uri="{FF2B5EF4-FFF2-40B4-BE49-F238E27FC236}">
                <a16:creationId xmlns:a16="http://schemas.microsoft.com/office/drawing/2014/main" id="{1A3C750B-BD3C-FCF9-A692-CE3F26843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25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6205"/>
            <a:ext cx="10515601" cy="47607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Unique Launch Site Selection: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dataset is refined by extracting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values, ensuring that each launch site is represented only once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2E9DDC0-2AE8-D2A3-81E6-14580A8BEF8F}"/>
              </a:ext>
            </a:extLst>
          </p:cNvPr>
          <p:cNvPicPr>
            <a:picLocks noChangeAspect="1"/>
          </p:cNvPicPr>
          <p:nvPr/>
        </p:nvPicPr>
        <p:blipFill>
          <a:blip r:embed="rId3"/>
          <a:stretch>
            <a:fillRect/>
          </a:stretch>
        </p:blipFill>
        <p:spPr>
          <a:xfrm>
            <a:off x="1248937" y="1990799"/>
            <a:ext cx="1805338" cy="2407117"/>
          </a:xfrm>
          <a:prstGeom prst="rect">
            <a:avLst/>
          </a:prstGeom>
          <a:ln>
            <a:solidFill>
              <a:srgbClr val="FF0000"/>
            </a:solidFill>
          </a:ln>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44155A-912B-C58F-0A3F-11D7D3E6CE7A}"/>
              </a:ext>
            </a:extLst>
          </p:cNvPr>
          <p:cNvPicPr>
            <a:picLocks noChangeAspect="1"/>
          </p:cNvPicPr>
          <p:nvPr/>
        </p:nvPicPr>
        <p:blipFill>
          <a:blip r:embed="rId3"/>
          <a:stretch>
            <a:fillRect/>
          </a:stretch>
        </p:blipFill>
        <p:spPr>
          <a:xfrm>
            <a:off x="906390" y="1810870"/>
            <a:ext cx="10379220" cy="2877671"/>
          </a:xfrm>
          <a:prstGeom prst="rect">
            <a:avLst/>
          </a:prstGeom>
          <a:ln>
            <a:solidFill>
              <a:srgbClr val="FF0000"/>
            </a:solidFill>
          </a:ln>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751"/>
            <a:ext cx="10515600" cy="4794212"/>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This query is designed to efficiently fetch the first 5 records from the </a:t>
            </a:r>
            <a:r>
              <a:rPr lang="en-US" sz="2200" dirty="0" err="1">
                <a:solidFill>
                  <a:schemeClr val="accent3">
                    <a:lumMod val="25000"/>
                  </a:schemeClr>
                </a:solidFill>
                <a:latin typeface="Abadi" panose="020B0604020104020204" pitchFamily="34" charset="0"/>
              </a:rPr>
              <a:t>launch_data</a:t>
            </a:r>
            <a:r>
              <a:rPr lang="en-US" sz="2200" dirty="0">
                <a:solidFill>
                  <a:schemeClr val="accent3">
                    <a:lumMod val="25000"/>
                  </a:schemeClr>
                </a:solidFill>
                <a:latin typeface="Abadi" panose="020B0604020104020204" pitchFamily="34" charset="0"/>
              </a:rPr>
              <a:t>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begin with ‘CCA’. The LIKE operator is used to match the specified pattern, and the LIMIT clause restricts the output to a manageable number of records.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709"/>
            <a:ext cx="10515600" cy="46722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for NASA (CRS) Missions:</a:t>
            </a:r>
          </a:p>
          <a:p>
            <a:pPr lvl="1">
              <a:lnSpc>
                <a:spcPct val="100000"/>
              </a:lnSpc>
              <a:spcBef>
                <a:spcPts val="1400"/>
              </a:spcBef>
            </a:pPr>
            <a:r>
              <a:rPr lang="en-US" sz="2200" dirty="0">
                <a:solidFill>
                  <a:schemeClr val="accent3">
                    <a:lumMod val="25000"/>
                  </a:schemeClr>
                </a:solidFill>
                <a:latin typeface="Abadi" panose="020B0604020104020204" pitchFamily="34" charset="0"/>
              </a:rPr>
              <a:t>The cumulative payload mass transported by boosters on NASA’s Commercial Resupply Services (CRS) missions can be displayed using a SQL query using sum function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04117CA-7209-E349-D7D2-A6127286BF5E}"/>
              </a:ext>
            </a:extLst>
          </p:cNvPr>
          <p:cNvPicPr>
            <a:picLocks noChangeAspect="1"/>
          </p:cNvPicPr>
          <p:nvPr/>
        </p:nvPicPr>
        <p:blipFill>
          <a:blip r:embed="rId3"/>
          <a:stretch>
            <a:fillRect/>
          </a:stretch>
        </p:blipFill>
        <p:spPr>
          <a:xfrm>
            <a:off x="1246545" y="1948676"/>
            <a:ext cx="5721415" cy="1607959"/>
          </a:xfrm>
          <a:prstGeom prst="rect">
            <a:avLst/>
          </a:prstGeom>
          <a:ln>
            <a:solidFill>
              <a:srgbClr val="FF0000"/>
            </a:solidFill>
          </a:ln>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34"/>
            <a:ext cx="10515601" cy="46838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Average Payload Mass for F9 v1.1:</a:t>
            </a:r>
          </a:p>
          <a:p>
            <a:pPr lvl="1">
              <a:lnSpc>
                <a:spcPct val="100000"/>
              </a:lnSpc>
              <a:spcBef>
                <a:spcPts val="1400"/>
              </a:spcBef>
            </a:pPr>
            <a:r>
              <a:rPr lang="en-US" sz="2000" dirty="0">
                <a:solidFill>
                  <a:schemeClr val="accent3">
                    <a:lumMod val="25000"/>
                  </a:schemeClr>
                </a:solidFill>
                <a:latin typeface="Abadi" panose="020B0604020104020204" pitchFamily="34" charset="0"/>
              </a:rPr>
              <a:t>The average payload mass transported by the F9 v1.1 booster is approximately 2534 kg. This value represents the typical payload capacity of this specific version of the Falcon 9 rocket.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243C5BB6-CABF-5D19-F056-94D8F013E1FD}"/>
              </a:ext>
            </a:extLst>
          </p:cNvPr>
          <p:cNvPicPr>
            <a:picLocks noChangeAspect="1"/>
          </p:cNvPicPr>
          <p:nvPr/>
        </p:nvPicPr>
        <p:blipFill>
          <a:blip r:embed="rId3"/>
          <a:stretch>
            <a:fillRect/>
          </a:stretch>
        </p:blipFill>
        <p:spPr>
          <a:xfrm>
            <a:off x="1128563" y="2143261"/>
            <a:ext cx="7064352" cy="1691787"/>
          </a:xfrm>
          <a:prstGeom prst="rect">
            <a:avLst/>
          </a:prstGeom>
          <a:ln>
            <a:solidFill>
              <a:srgbClr val="FF0000"/>
            </a:solidFill>
          </a:ln>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00960" y="2014071"/>
            <a:ext cx="10162738" cy="2548964"/>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Collection through SpaceX API </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Collection with Web Scraping from Wikipedia</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Wrangling</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SQL</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Data Visualization</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Visual Analytics with Folium</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Dashboard with Ploty Dash</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Machine Learning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01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TextBox 5">
            <a:extLst>
              <a:ext uri="{FF2B5EF4-FFF2-40B4-BE49-F238E27FC236}">
                <a16:creationId xmlns:a16="http://schemas.microsoft.com/office/drawing/2014/main" id="{5A97E8A2-C306-05A8-CB01-E6481C32A50A}"/>
              </a:ext>
            </a:extLst>
          </p:cNvPr>
          <p:cNvSpPr txBox="1"/>
          <p:nvPr/>
        </p:nvSpPr>
        <p:spPr>
          <a:xfrm>
            <a:off x="896470" y="1389528"/>
            <a:ext cx="453614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Methodologies</a:t>
            </a:r>
          </a:p>
        </p:txBody>
      </p:sp>
      <p:sp>
        <p:nvSpPr>
          <p:cNvPr id="7" name="TextBox 6">
            <a:extLst>
              <a:ext uri="{FF2B5EF4-FFF2-40B4-BE49-F238E27FC236}">
                <a16:creationId xmlns:a16="http://schemas.microsoft.com/office/drawing/2014/main" id="{DE8FC3F9-CC5D-A209-6349-88C7FD555B1B}"/>
              </a:ext>
            </a:extLst>
          </p:cNvPr>
          <p:cNvSpPr txBox="1"/>
          <p:nvPr/>
        </p:nvSpPr>
        <p:spPr>
          <a:xfrm>
            <a:off x="896470" y="4509249"/>
            <a:ext cx="3567952" cy="73866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all results</a:t>
            </a:r>
          </a:p>
          <a:p>
            <a:endParaRPr lang="en-IN" dirty="0"/>
          </a:p>
        </p:txBody>
      </p:sp>
      <p:sp>
        <p:nvSpPr>
          <p:cNvPr id="8" name="TextBox 7">
            <a:extLst>
              <a:ext uri="{FF2B5EF4-FFF2-40B4-BE49-F238E27FC236}">
                <a16:creationId xmlns:a16="http://schemas.microsoft.com/office/drawing/2014/main" id="{984E9E5C-35A5-3FBC-F715-8F95F1574E0A}"/>
              </a:ext>
            </a:extLst>
          </p:cNvPr>
          <p:cNvSpPr txBox="1"/>
          <p:nvPr/>
        </p:nvSpPr>
        <p:spPr>
          <a:xfrm>
            <a:off x="1300960" y="4986948"/>
            <a:ext cx="8785412" cy="1323439"/>
          </a:xfrm>
          <a:prstGeom prst="rect">
            <a:avLst/>
          </a:prstGeom>
          <a:noFill/>
        </p:spPr>
        <p:txBody>
          <a:bodyPr wrap="square" rtlCol="0">
            <a:spAutoFit/>
          </a:bodyPr>
          <a:lstStyle/>
          <a:p>
            <a:pPr marL="342900" indent="-342900">
              <a:buFont typeface="+mj-lt"/>
              <a:buAutoNum type="arabicPeriod"/>
            </a:pPr>
            <a:r>
              <a:rPr lang="en-US" sz="2000" dirty="0">
                <a:latin typeface="Abadi" panose="020B0604020104020204" pitchFamily="34" charset="0"/>
              </a:rPr>
              <a:t>Exploratory Data Analysis result</a:t>
            </a:r>
          </a:p>
          <a:p>
            <a:pPr marL="342900" indent="-342900">
              <a:buFont typeface="+mj-lt"/>
              <a:buAutoNum type="arabicPeriod"/>
            </a:pPr>
            <a:r>
              <a:rPr lang="en-US" sz="2000" dirty="0">
                <a:solidFill>
                  <a:schemeClr val="accent3">
                    <a:lumMod val="25000"/>
                  </a:schemeClr>
                </a:solidFill>
                <a:latin typeface="Abadi" panose="020B0604020104020204" pitchFamily="34" charset="0"/>
              </a:rPr>
              <a:t>Interactive Visual Analytics </a:t>
            </a:r>
            <a:r>
              <a:rPr lang="en-US" sz="2000" dirty="0">
                <a:latin typeface="Abadi" panose="020B0604020104020204" pitchFamily="34" charset="0"/>
              </a:rPr>
              <a:t>in screenshots</a:t>
            </a:r>
          </a:p>
          <a:p>
            <a:pPr marL="342900" indent="-342900">
              <a:buFont typeface="+mj-lt"/>
              <a:buAutoNum type="arabicPeriod"/>
            </a:pPr>
            <a:r>
              <a:rPr lang="en-US" sz="2000" dirty="0">
                <a:solidFill>
                  <a:schemeClr val="accent3">
                    <a:lumMod val="25000"/>
                  </a:schemeClr>
                </a:solidFill>
                <a:latin typeface="Abadi" panose="020B0604020104020204" pitchFamily="34" charset="0"/>
              </a:rPr>
              <a:t>Interactive Dashboard </a:t>
            </a:r>
            <a:r>
              <a:rPr lang="en-US" sz="2000" dirty="0">
                <a:latin typeface="Abadi" panose="020B0604020104020204" pitchFamily="34" charset="0"/>
              </a:rPr>
              <a:t>in screenshots</a:t>
            </a:r>
            <a:endParaRPr lang="en-US" sz="2000" dirty="0">
              <a:solidFill>
                <a:schemeClr val="accent3">
                  <a:lumMod val="25000"/>
                </a:schemeClr>
              </a:solidFill>
              <a:latin typeface="Abadi" panose="020B0604020104020204" pitchFamily="34" charset="0"/>
            </a:endParaRPr>
          </a:p>
          <a:p>
            <a:pPr marL="342900" indent="-342900">
              <a:buFont typeface="+mj-lt"/>
              <a:buAutoNum type="arabicPeriod"/>
            </a:pPr>
            <a:r>
              <a:rPr lang="en-US" sz="2000" dirty="0">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1" cy="47648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400" dirty="0">
                <a:solidFill>
                  <a:schemeClr val="accent3">
                    <a:lumMod val="25000"/>
                  </a:schemeClr>
                </a:solidFill>
                <a:latin typeface="Abadi" panose="020B0604020104020204" pitchFamily="34" charset="0"/>
              </a:rPr>
              <a:t>Historic First Successful Landing:</a:t>
            </a:r>
          </a:p>
          <a:p>
            <a:pPr lvl="1">
              <a:lnSpc>
                <a:spcPct val="100000"/>
              </a:lnSpc>
              <a:spcBef>
                <a:spcPts val="1400"/>
              </a:spcBef>
            </a:pPr>
            <a:r>
              <a:rPr lang="en-US" sz="2000" dirty="0">
                <a:solidFill>
                  <a:schemeClr val="accent3">
                    <a:lumMod val="25000"/>
                  </a:schemeClr>
                </a:solidFill>
                <a:latin typeface="Abadi" panose="020B0604020104020204" pitchFamily="34" charset="0"/>
              </a:rPr>
              <a:t>On December 22, 2015, SpaceX achieved a groundbreaking milestone by successfully landing the first stage of its Falcon 9 rocket vertically. This achievement marked the inaugural instance of a rocket booster returning to Earth intact during an orbital launch</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FC4DDD1-564B-71A5-06D9-88B7F2E2B50E}"/>
              </a:ext>
            </a:extLst>
          </p:cNvPr>
          <p:cNvPicPr>
            <a:picLocks noChangeAspect="1"/>
          </p:cNvPicPr>
          <p:nvPr/>
        </p:nvPicPr>
        <p:blipFill>
          <a:blip r:embed="rId3"/>
          <a:stretch>
            <a:fillRect/>
          </a:stretch>
        </p:blipFill>
        <p:spPr>
          <a:xfrm>
            <a:off x="1167524" y="1942114"/>
            <a:ext cx="8352244" cy="1607959"/>
          </a:xfrm>
          <a:prstGeom prst="rect">
            <a:avLst/>
          </a:prstGeom>
          <a:ln>
            <a:solidFill>
              <a:srgbClr val="FF0000"/>
            </a:solidFill>
          </a:ln>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686"/>
            <a:ext cx="10515601" cy="5139160"/>
          </a:xfrm>
          <a:prstGeom prst="rect">
            <a:avLst/>
          </a:prstGeom>
        </p:spPr>
        <p:txBody>
          <a:bodyPr lIns="91440" tIns="45720" rIns="91440" bIns="45720" anchor="t">
            <a:normAutofit fontScale="70000" lnSpcReduction="20000"/>
          </a:bodyPr>
          <a:lstStyle/>
          <a:p>
            <a:pPr>
              <a:lnSpc>
                <a:spcPct val="100000"/>
              </a:lnSpc>
              <a:spcBef>
                <a:spcPts val="1400"/>
              </a:spcBef>
            </a:pPr>
            <a:r>
              <a:rPr lang="en-US" sz="3600" dirty="0">
                <a:solidFill>
                  <a:schemeClr val="accent3">
                    <a:lumMod val="25000"/>
                  </a:schemeClr>
                </a:solidFill>
                <a:latin typeface="Abadi"/>
              </a:rPr>
              <a:t>Based on the filters provided, the following four booster versions satisfy the conditions: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4200" dirty="0">
                <a:solidFill>
                  <a:schemeClr val="accent3">
                    <a:lumMod val="25000"/>
                  </a:schemeClr>
                </a:solidFill>
                <a:latin typeface="Abadi"/>
              </a:rPr>
              <a:t>List of names of boosters which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00743D7-A550-6BEF-16A7-4C71E3AA5F06}"/>
              </a:ext>
            </a:extLst>
          </p:cNvPr>
          <p:cNvPicPr>
            <a:picLocks noChangeAspect="1"/>
          </p:cNvPicPr>
          <p:nvPr/>
        </p:nvPicPr>
        <p:blipFill>
          <a:blip r:embed="rId3"/>
          <a:stretch>
            <a:fillRect/>
          </a:stretch>
        </p:blipFill>
        <p:spPr>
          <a:xfrm>
            <a:off x="1817469" y="2131077"/>
            <a:ext cx="7818798" cy="2484335"/>
          </a:xfrm>
          <a:prstGeom prst="rect">
            <a:avLst/>
          </a:prstGeom>
          <a:ln>
            <a:solidFill>
              <a:srgbClr val="FF0000"/>
            </a:solidFill>
          </a:ln>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0" cy="476485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will:</a:t>
            </a:r>
          </a:p>
          <a:p>
            <a:pPr lvl="1">
              <a:lnSpc>
                <a:spcPct val="100000"/>
              </a:lnSpc>
              <a:spcBef>
                <a:spcPts val="1400"/>
              </a:spcBef>
            </a:pPr>
            <a:r>
              <a:rPr lang="en-US" sz="1800" dirty="0">
                <a:solidFill>
                  <a:schemeClr val="accent3">
                    <a:lumMod val="25000"/>
                  </a:schemeClr>
                </a:solidFill>
                <a:latin typeface="Abadi" panose="020B0604020104020204" pitchFamily="34" charset="0"/>
              </a:rPr>
              <a:t>Select records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Filter the results to only include rows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contains the string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the total number of these filtered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Group the results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2DDF794-D122-E616-0BC0-6D53F6E400C0}"/>
              </a:ext>
            </a:extLst>
          </p:cNvPr>
          <p:cNvPicPr>
            <a:picLocks noChangeAspect="1"/>
          </p:cNvPicPr>
          <p:nvPr/>
        </p:nvPicPr>
        <p:blipFill>
          <a:blip r:embed="rId3"/>
          <a:stretch>
            <a:fillRect/>
          </a:stretch>
        </p:blipFill>
        <p:spPr>
          <a:xfrm>
            <a:off x="2832925" y="1932981"/>
            <a:ext cx="5067739" cy="1996613"/>
          </a:xfrm>
          <a:prstGeom prst="rect">
            <a:avLst/>
          </a:prstGeom>
          <a:ln>
            <a:solidFill>
              <a:srgbClr val="FF0000"/>
            </a:solidFill>
          </a:ln>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410"/>
            <a:ext cx="4055668" cy="47185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will return the booster versions that have carried the heaviest payload, according to the SPACEXTABLE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F0AB201-0103-A5A0-16EA-D5A72FB1FC9C}"/>
              </a:ext>
            </a:extLst>
          </p:cNvPr>
          <p:cNvPicPr>
            <a:picLocks noChangeAspect="1"/>
          </p:cNvPicPr>
          <p:nvPr/>
        </p:nvPicPr>
        <p:blipFill>
          <a:blip r:embed="rId3"/>
          <a:stretch>
            <a:fillRect/>
          </a:stretch>
        </p:blipFill>
        <p:spPr>
          <a:xfrm>
            <a:off x="4988690" y="1458409"/>
            <a:ext cx="6632294" cy="4567163"/>
          </a:xfrm>
          <a:prstGeom prst="rect">
            <a:avLst/>
          </a:prstGeom>
          <a:ln>
            <a:solidFill>
              <a:srgbClr val="FF0000"/>
            </a:solidFill>
          </a:ln>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34"/>
            <a:ext cx="10515600" cy="468382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In 2015, there were two failed landing outcomes on a drone ship:</a:t>
            </a:r>
          </a:p>
          <a:p>
            <a:pPr lvl="1">
              <a:lnSpc>
                <a:spcPct val="100000"/>
              </a:lnSpc>
              <a:spcBef>
                <a:spcPts val="1400"/>
              </a:spcBef>
            </a:pPr>
            <a:r>
              <a:rPr lang="en-US" sz="1800" dirty="0">
                <a:solidFill>
                  <a:schemeClr val="accent3">
                    <a:lumMod val="25000"/>
                  </a:schemeClr>
                </a:solidFill>
                <a:latin typeface="Abadi"/>
              </a:rPr>
              <a:t>Booster Version: F9 v1.1 B1012</a:t>
            </a:r>
          </a:p>
          <a:p>
            <a:pPr lvl="1">
              <a:lnSpc>
                <a:spcPct val="100000"/>
              </a:lnSpc>
              <a:spcBef>
                <a:spcPts val="1400"/>
              </a:spcBef>
            </a:pPr>
            <a:r>
              <a:rPr lang="en-US" sz="1800" dirty="0">
                <a:solidFill>
                  <a:schemeClr val="accent3">
                    <a:lumMod val="25000"/>
                  </a:schemeClr>
                </a:solidFill>
                <a:latin typeface="Abadi"/>
              </a:rPr>
              <a:t>Launch Site: Cape Canaveral1</a:t>
            </a:r>
          </a:p>
          <a:p>
            <a:pPr lvl="1">
              <a:lnSpc>
                <a:spcPct val="100000"/>
              </a:lnSpc>
              <a:spcBef>
                <a:spcPts val="1400"/>
              </a:spcBef>
            </a:pPr>
            <a:r>
              <a:rPr lang="en-US" sz="1800" dirty="0">
                <a:solidFill>
                  <a:schemeClr val="accent3">
                    <a:lumMod val="25000"/>
                  </a:schemeClr>
                </a:solidFill>
                <a:latin typeface="Abadi"/>
              </a:rPr>
              <a:t>Booster Version: F9 v1.1 B1015</a:t>
            </a:r>
          </a:p>
          <a:p>
            <a:pPr lvl="1">
              <a:lnSpc>
                <a:spcPct val="100000"/>
              </a:lnSpc>
              <a:spcBef>
                <a:spcPts val="1400"/>
              </a:spcBef>
            </a:pPr>
            <a:r>
              <a:rPr lang="en-US" sz="1800" dirty="0">
                <a:solidFill>
                  <a:schemeClr val="accent3">
                    <a:lumMod val="25000"/>
                  </a:schemeClr>
                </a:solidFill>
                <a:latin typeface="Abadi"/>
              </a:rPr>
              <a:t>Launch Site: Cape Canaveral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C04406C-C77C-9A54-B1E0-F7CEB8D9C833}"/>
              </a:ext>
            </a:extLst>
          </p:cNvPr>
          <p:cNvPicPr>
            <a:picLocks noChangeAspect="1"/>
          </p:cNvPicPr>
          <p:nvPr/>
        </p:nvPicPr>
        <p:blipFill>
          <a:blip r:embed="rId3"/>
          <a:stretch>
            <a:fillRect/>
          </a:stretch>
        </p:blipFill>
        <p:spPr>
          <a:xfrm>
            <a:off x="4981132" y="1844427"/>
            <a:ext cx="5959356" cy="2179509"/>
          </a:xfrm>
          <a:prstGeom prst="rect">
            <a:avLst/>
          </a:prstGeom>
          <a:ln>
            <a:solidFill>
              <a:srgbClr val="FF0000"/>
            </a:solidFill>
          </a:ln>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8983"/>
            <a:ext cx="5189611" cy="46979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This query will group the landing outcomes, count the number of occurrences for each outcome, and then order the results in descending order based on the count. You’ll get a ranked list of outcomes, from the most frequent to the least frequent within the specified date range.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0883437-8D50-A695-824D-758DBC73726A}"/>
              </a:ext>
            </a:extLst>
          </p:cNvPr>
          <p:cNvPicPr>
            <a:picLocks noChangeAspect="1"/>
          </p:cNvPicPr>
          <p:nvPr/>
        </p:nvPicPr>
        <p:blipFill>
          <a:blip r:embed="rId3"/>
          <a:stretch>
            <a:fillRect/>
          </a:stretch>
        </p:blipFill>
        <p:spPr>
          <a:xfrm>
            <a:off x="6096000" y="1327593"/>
            <a:ext cx="5189611" cy="4697980"/>
          </a:xfrm>
          <a:prstGeom prst="rect">
            <a:avLst/>
          </a:prstGeom>
          <a:ln>
            <a:solidFill>
              <a:srgbClr val="FF0000"/>
            </a:solidFill>
          </a:ln>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8494"/>
            <a:ext cx="5575034" cy="4778469"/>
          </a:xfrm>
          <a:prstGeom prst="rect">
            <a:avLst/>
          </a:prstGeom>
        </p:spPr>
        <p:txBody>
          <a:bodyPr lIns="91440" tIns="45720" rIns="91440" bIns="45720" anchor="t">
            <a:normAutofit fontScale="92500"/>
          </a:bodyPr>
          <a:lstStyle/>
          <a:p>
            <a:pPr marL="0" indent="0">
              <a:lnSpc>
                <a:spcPct val="100000"/>
              </a:lnSpc>
              <a:spcBef>
                <a:spcPts val="1400"/>
              </a:spcBef>
              <a:buNone/>
            </a:pPr>
            <a:r>
              <a:rPr lang="en-US" sz="1700" b="1" dirty="0">
                <a:solidFill>
                  <a:schemeClr val="accent3">
                    <a:lumMod val="25000"/>
                  </a:schemeClr>
                </a:solidFill>
                <a:latin typeface="Abadi"/>
              </a:rPr>
              <a:t>Proximity to the Equator line:</a:t>
            </a:r>
          </a:p>
          <a:p>
            <a:pPr>
              <a:lnSpc>
                <a:spcPct val="100000"/>
              </a:lnSpc>
              <a:spcBef>
                <a:spcPts val="1400"/>
              </a:spcBef>
            </a:pPr>
            <a:r>
              <a:rPr lang="en-US" sz="1400" dirty="0">
                <a:solidFill>
                  <a:schemeClr val="accent3">
                    <a:lumMod val="25000"/>
                  </a:schemeClr>
                </a:solidFill>
                <a:latin typeface="Abadi"/>
              </a:rPr>
              <a:t>Launching rockets from near the Equator provides an additional boost due to the rotational speed of Earth.</a:t>
            </a:r>
          </a:p>
          <a:p>
            <a:pPr>
              <a:lnSpc>
                <a:spcPct val="100000"/>
              </a:lnSpc>
              <a:spcBef>
                <a:spcPts val="1400"/>
              </a:spcBef>
            </a:pPr>
            <a:r>
              <a:rPr lang="en-US" sz="1400" dirty="0">
                <a:solidFill>
                  <a:schemeClr val="accent3">
                    <a:lumMod val="25000"/>
                  </a:schemeClr>
                </a:solidFill>
                <a:latin typeface="Abadi"/>
              </a:rPr>
              <a:t>Launching eastward from the Equator ensures that any debris or malfunctioning stages fall into the ocean</a:t>
            </a:r>
          </a:p>
          <a:p>
            <a:pPr>
              <a:lnSpc>
                <a:spcPct val="100000"/>
              </a:lnSpc>
              <a:spcBef>
                <a:spcPts val="1400"/>
              </a:spcBef>
            </a:pPr>
            <a:r>
              <a:rPr lang="en-US" sz="1400" dirty="0">
                <a:solidFill>
                  <a:schemeClr val="accent3">
                    <a:lumMod val="25000"/>
                  </a:schemeClr>
                </a:solidFill>
                <a:latin typeface="Abadi"/>
              </a:rPr>
              <a:t>Proximity to the Equator leads to a substantial increase in payload capacity.</a:t>
            </a:r>
          </a:p>
          <a:p>
            <a:pPr marL="0" indent="0">
              <a:lnSpc>
                <a:spcPct val="100000"/>
              </a:lnSpc>
              <a:spcBef>
                <a:spcPts val="1400"/>
              </a:spcBef>
              <a:buNone/>
            </a:pPr>
            <a:r>
              <a:rPr lang="en-US" sz="1700" b="1" dirty="0">
                <a:solidFill>
                  <a:schemeClr val="accent3">
                    <a:lumMod val="25000"/>
                  </a:schemeClr>
                </a:solidFill>
                <a:latin typeface="Abadi"/>
              </a:rPr>
              <a:t>Very Close Proximity To The Coast:</a:t>
            </a:r>
          </a:p>
          <a:p>
            <a:pPr>
              <a:lnSpc>
                <a:spcPct val="100000"/>
              </a:lnSpc>
              <a:spcBef>
                <a:spcPts val="1400"/>
              </a:spcBef>
            </a:pPr>
            <a:r>
              <a:rPr lang="en-US" sz="1400" dirty="0">
                <a:solidFill>
                  <a:schemeClr val="accent3">
                    <a:lumMod val="25000"/>
                  </a:schemeClr>
                </a:solidFill>
                <a:latin typeface="Abadi"/>
              </a:rPr>
              <a:t>Coastal locations allow for launches over the ocean, reducing the risk of debris falling over populated areas in case of a launch failure.</a:t>
            </a:r>
          </a:p>
          <a:p>
            <a:pPr>
              <a:lnSpc>
                <a:spcPct val="100000"/>
              </a:lnSpc>
              <a:spcBef>
                <a:spcPts val="1400"/>
              </a:spcBef>
            </a:pPr>
            <a:r>
              <a:rPr lang="en-US" sz="1400" dirty="0">
                <a:solidFill>
                  <a:schemeClr val="accent3">
                    <a:lumMod val="25000"/>
                  </a:schemeClr>
                </a:solidFill>
                <a:latin typeface="Abadi"/>
              </a:rPr>
              <a:t>Being near the coast provides more options for the rocket’s flight path.</a:t>
            </a:r>
          </a:p>
          <a:p>
            <a:pPr>
              <a:lnSpc>
                <a:spcPct val="100000"/>
              </a:lnSpc>
              <a:spcBef>
                <a:spcPts val="1400"/>
              </a:spcBef>
            </a:pPr>
            <a:r>
              <a:rPr lang="en-US" sz="1400" dirty="0">
                <a:solidFill>
                  <a:schemeClr val="accent3">
                    <a:lumMod val="25000"/>
                  </a:schemeClr>
                </a:solidFill>
                <a:latin typeface="Abadi"/>
              </a:rPr>
              <a:t>Proximity to the coast facilitates easier transportation by sea, which is often more practical and cost-effective than land transport.</a:t>
            </a:r>
          </a:p>
          <a:p>
            <a:pPr>
              <a:lnSpc>
                <a:spcPct val="100000"/>
              </a:lnSpc>
              <a:spcBef>
                <a:spcPts val="1400"/>
              </a:spcBef>
            </a:pPr>
            <a:r>
              <a:rPr lang="en-US" sz="1400" dirty="0">
                <a:solidFill>
                  <a:schemeClr val="accent3">
                    <a:lumMod val="25000"/>
                  </a:schemeClr>
                </a:solidFill>
                <a:latin typeface="Abadi"/>
              </a:rPr>
              <a:t>Launches can have significant environmental impacts, such as noise and pollution. Coastal sites help mitigate these effects by directing them over the ocean.</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8" name="Picture 7">
            <a:extLst>
              <a:ext uri="{FF2B5EF4-FFF2-40B4-BE49-F238E27FC236}">
                <a16:creationId xmlns:a16="http://schemas.microsoft.com/office/drawing/2014/main" id="{76B85BCB-0683-A210-7BD3-84716279E304}"/>
              </a:ext>
            </a:extLst>
          </p:cNvPr>
          <p:cNvPicPr>
            <a:picLocks noChangeAspect="1"/>
          </p:cNvPicPr>
          <p:nvPr/>
        </p:nvPicPr>
        <p:blipFill>
          <a:blip r:embed="rId3"/>
          <a:stretch>
            <a:fillRect/>
          </a:stretch>
        </p:blipFill>
        <p:spPr>
          <a:xfrm>
            <a:off x="6556917" y="1398494"/>
            <a:ext cx="4728694" cy="45254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5054"/>
            <a:ext cx="5842662" cy="47719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a:t>
            </a:r>
            <a:r>
              <a:rPr lang="en-US" sz="2600" dirty="0">
                <a:solidFill>
                  <a:schemeClr val="accent3">
                    <a:lumMod val="25000"/>
                  </a:schemeClr>
                </a:solidFill>
                <a:latin typeface="Abadi"/>
              </a:rPr>
              <a:t>Color-labeled markers to identify launch sites based on their success rates</a:t>
            </a:r>
            <a:r>
              <a:rPr lang="en-US" sz="2200" dirty="0">
                <a:solidFill>
                  <a:schemeClr val="accent3">
                    <a:lumMod val="25000"/>
                  </a:schemeClr>
                </a:solidFill>
                <a:latin typeface="Abadi"/>
              </a:rPr>
              <a:t>:</a:t>
            </a:r>
          </a:p>
          <a:p>
            <a:pPr marL="457200" lvl="1" indent="0">
              <a:lnSpc>
                <a:spcPct val="100000"/>
              </a:lnSpc>
              <a:spcBef>
                <a:spcPts val="1400"/>
              </a:spcBef>
              <a:buNone/>
            </a:pPr>
            <a:r>
              <a:rPr lang="en-US" sz="2200" dirty="0">
                <a:solidFill>
                  <a:srgbClr val="00B050"/>
                </a:solidFill>
                <a:latin typeface="Abadi"/>
              </a:rPr>
              <a:t>Green Marker</a:t>
            </a:r>
            <a:r>
              <a:rPr lang="en-US" sz="2200" dirty="0">
                <a:solidFill>
                  <a:schemeClr val="accent3">
                    <a:lumMod val="25000"/>
                  </a:schemeClr>
                </a:solidFill>
                <a:latin typeface="Abadi"/>
              </a:rPr>
              <a:t>: Represents successful launches.</a:t>
            </a:r>
          </a:p>
          <a:p>
            <a:pPr marL="457200" lvl="1" indent="0">
              <a:lnSpc>
                <a:spcPct val="100000"/>
              </a:lnSpc>
              <a:spcBef>
                <a:spcPts val="1400"/>
              </a:spcBef>
              <a:buNone/>
            </a:pPr>
            <a:r>
              <a:rPr lang="en-US" sz="2200" dirty="0">
                <a:solidFill>
                  <a:srgbClr val="FF0000"/>
                </a:solidFill>
                <a:latin typeface="Abadi"/>
              </a:rPr>
              <a:t>Red Marker</a:t>
            </a:r>
            <a:r>
              <a:rPr lang="en-US" sz="2200" dirty="0">
                <a:solidFill>
                  <a:schemeClr val="accent3">
                    <a:lumMod val="25000"/>
                  </a:schemeClr>
                </a:solidFill>
                <a:latin typeface="Abadi"/>
              </a:rPr>
              <a:t>: Represents failed launches.</a:t>
            </a:r>
          </a:p>
          <a:p>
            <a:pPr>
              <a:lnSpc>
                <a:spcPct val="100000"/>
              </a:lnSpc>
              <a:spcBef>
                <a:spcPts val="1400"/>
              </a:spcBef>
            </a:pPr>
            <a:r>
              <a:rPr lang="en-US" sz="2000" dirty="0">
                <a:solidFill>
                  <a:schemeClr val="accent3">
                    <a:lumMod val="25000"/>
                  </a:schemeClr>
                </a:solidFill>
                <a:latin typeface="Abadi" panose="020B0604020104020204" pitchFamily="34" charset="0"/>
              </a:rPr>
              <a:t>SpaceX’s Falcon 9 and Falcon Heavy rockets frequently lift off from LC-39A. These rockets have achieved an impressive success rate, delivering payloads to orbit, launching satellites, and supporting scientific missions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Records</a:t>
            </a:r>
          </a:p>
        </p:txBody>
      </p:sp>
      <p:pic>
        <p:nvPicPr>
          <p:cNvPr id="4" name="Picture 3">
            <a:extLst>
              <a:ext uri="{FF2B5EF4-FFF2-40B4-BE49-F238E27FC236}">
                <a16:creationId xmlns:a16="http://schemas.microsoft.com/office/drawing/2014/main" id="{C5B098AF-A081-57BF-2488-FD0550502906}"/>
              </a:ext>
            </a:extLst>
          </p:cNvPr>
          <p:cNvPicPr>
            <a:picLocks noChangeAspect="1"/>
          </p:cNvPicPr>
          <p:nvPr/>
        </p:nvPicPr>
        <p:blipFill rotWithShape="1">
          <a:blip r:embed="rId3"/>
          <a:srcRect l="17659"/>
          <a:stretch/>
        </p:blipFill>
        <p:spPr>
          <a:xfrm>
            <a:off x="6791093" y="1575377"/>
            <a:ext cx="4630897" cy="38636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4571423" cy="4633913"/>
          </a:xfrm>
          <a:prstGeom prst="rect">
            <a:avLst/>
          </a:prstGeom>
        </p:spPr>
        <p:txBody>
          <a:bodyPr lIns="91440" tIns="45720" rIns="91440" bIns="45720" anchor="t">
            <a:normAutofit lnSpcReduction="10000"/>
          </a:bodyPr>
          <a:lstStyle/>
          <a:p>
            <a:pPr>
              <a:lnSpc>
                <a:spcPct val="100000"/>
              </a:lnSpc>
              <a:spcBef>
                <a:spcPts val="1400"/>
              </a:spcBef>
            </a:pPr>
            <a:r>
              <a:rPr lang="en-US" sz="2000" b="1" dirty="0">
                <a:solidFill>
                  <a:schemeClr val="accent3">
                    <a:lumMod val="25000"/>
                  </a:schemeClr>
                </a:solidFill>
                <a:latin typeface="Abadi"/>
              </a:rPr>
              <a:t>Launch Site KSC LC-39A Close Proximity</a:t>
            </a:r>
          </a:p>
          <a:p>
            <a:pPr lvl="1">
              <a:lnSpc>
                <a:spcPct val="100000"/>
              </a:lnSpc>
              <a:spcBef>
                <a:spcPts val="1400"/>
              </a:spcBef>
            </a:pPr>
            <a:r>
              <a:rPr lang="en-US" sz="1800" dirty="0">
                <a:solidFill>
                  <a:schemeClr val="accent3">
                    <a:lumMod val="25000"/>
                  </a:schemeClr>
                </a:solidFill>
                <a:latin typeface="Abadi"/>
              </a:rPr>
              <a:t>Railway line – 0.69 KM</a:t>
            </a:r>
          </a:p>
          <a:p>
            <a:pPr lvl="1">
              <a:lnSpc>
                <a:spcPct val="100000"/>
              </a:lnSpc>
              <a:spcBef>
                <a:spcPts val="1400"/>
              </a:spcBef>
            </a:pPr>
            <a:r>
              <a:rPr lang="en-US" sz="1800" dirty="0">
                <a:solidFill>
                  <a:schemeClr val="accent3">
                    <a:lumMod val="25000"/>
                  </a:schemeClr>
                </a:solidFill>
                <a:latin typeface="Abadi"/>
              </a:rPr>
              <a:t>Highway – 0.61 KM</a:t>
            </a:r>
          </a:p>
          <a:p>
            <a:pPr lvl="1">
              <a:lnSpc>
                <a:spcPct val="100000"/>
              </a:lnSpc>
              <a:spcBef>
                <a:spcPts val="1400"/>
              </a:spcBef>
            </a:pPr>
            <a:r>
              <a:rPr lang="en-US" sz="1800" dirty="0">
                <a:solidFill>
                  <a:schemeClr val="accent3">
                    <a:lumMod val="25000"/>
                  </a:schemeClr>
                </a:solidFill>
                <a:latin typeface="Abadi"/>
              </a:rPr>
              <a:t>Coast – 3.91KM</a:t>
            </a:r>
          </a:p>
          <a:p>
            <a:pPr lvl="1">
              <a:lnSpc>
                <a:spcPct val="100000"/>
              </a:lnSpc>
              <a:spcBef>
                <a:spcPts val="1400"/>
              </a:spcBef>
            </a:pPr>
            <a:r>
              <a:rPr lang="en-US" sz="1800" dirty="0">
                <a:solidFill>
                  <a:schemeClr val="accent3">
                    <a:lumMod val="25000"/>
                  </a:schemeClr>
                </a:solidFill>
                <a:latin typeface="Abadi"/>
              </a:rPr>
              <a:t>Nearest City – 16.31 KM (Titusville)</a:t>
            </a:r>
          </a:p>
          <a:p>
            <a:pPr>
              <a:lnSpc>
                <a:spcPct val="100000"/>
              </a:lnSpc>
              <a:spcBef>
                <a:spcPts val="1400"/>
              </a:spcBef>
            </a:pPr>
            <a:r>
              <a:rPr lang="en-US" sz="2200" dirty="0">
                <a:solidFill>
                  <a:schemeClr val="accent3">
                    <a:lumMod val="25000"/>
                  </a:schemeClr>
                </a:solidFill>
                <a:latin typeface="Abadi"/>
              </a:rPr>
              <a:t>Launch Site is closer to transportation and farther to city due to a failed rocket, can indeed cover distances of 15-20 kilometers in just a matter of seconds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1C3CAD31-03EC-DA4A-C057-351EE23A5251}"/>
              </a:ext>
            </a:extLst>
          </p:cNvPr>
          <p:cNvPicPr>
            <a:picLocks noChangeAspect="1"/>
          </p:cNvPicPr>
          <p:nvPr/>
        </p:nvPicPr>
        <p:blipFill>
          <a:blip r:embed="rId3"/>
          <a:stretch>
            <a:fillRect/>
          </a:stretch>
        </p:blipFill>
        <p:spPr>
          <a:xfrm>
            <a:off x="5174167" y="1475481"/>
            <a:ext cx="6425094"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9530"/>
            <a:ext cx="10368850" cy="4831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2000" dirty="0">
                <a:solidFill>
                  <a:schemeClr val="accent3">
                    <a:lumMod val="25000"/>
                  </a:schemeClr>
                </a:solidFill>
                <a:latin typeface="Abadi" panose="020B0604020104020204" pitchFamily="34" charset="0"/>
              </a:rPr>
              <a:t>SpaceX offers Falcon 9 launches at $62 million, a price significantly lower than competitors’ rates, which start at $165 million. The key to SpaceX’s pricing advantage is the reusability of the rocket’s first stage. Accurately predicting the first stage’s landing can help determine launch costs, providing crucial data for competitors aiming to outbid SpaceX.</a:t>
            </a:r>
          </a:p>
          <a:p>
            <a:pPr marL="0" indent="0">
              <a:spcBef>
                <a:spcPts val="1400"/>
              </a:spcBef>
              <a:buNone/>
            </a:pPr>
            <a:r>
              <a:rPr lang="en-US" sz="2400" b="1" dirty="0">
                <a:solidFill>
                  <a:schemeClr val="accent3">
                    <a:lumMod val="25000"/>
                  </a:schemeClr>
                </a:solidFill>
                <a:latin typeface="Abadi" panose="020B0604020104020204" pitchFamily="34" charset="0"/>
              </a:rPr>
              <a:t>Problems you want to find answers</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How do variables such as payload mass, location of launch site and landing site, number of flights, rocket reusability and orbits affect the success of the first stage landing?</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rate of successful landings increase over the years?</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best algorithm that can be used for binary classification in this case?</a:t>
            </a:r>
          </a:p>
        </p:txBody>
      </p:sp>
      <p:sp>
        <p:nvSpPr>
          <p:cNvPr id="2" name="AutoShape 2">
            <a:extLst>
              <a:ext uri="{FF2B5EF4-FFF2-40B4-BE49-F238E27FC236}">
                <a16:creationId xmlns:a16="http://schemas.microsoft.com/office/drawing/2014/main" id="{B5211DC8-A55E-1A0E-EEA6-6ADB635EA66A}"/>
              </a:ext>
            </a:extLst>
          </p:cNvPr>
          <p:cNvSpPr>
            <a:spLocks noChangeAspect="1" noChangeArrowheads="1"/>
          </p:cNvSpPr>
          <p:nvPr/>
        </p:nvSpPr>
        <p:spPr bwMode="auto">
          <a:xfrm>
            <a:off x="5840506" y="3429000"/>
            <a:ext cx="398929" cy="398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55868"/>
            <a:ext cx="10515600" cy="11210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chart unmistakably highlights that KSC LC-39A stands out with the most successful launches of all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of All Launch Sites</a:t>
            </a:r>
          </a:p>
        </p:txBody>
      </p:sp>
      <p:pic>
        <p:nvPicPr>
          <p:cNvPr id="4" name="Picture 3">
            <a:extLst>
              <a:ext uri="{FF2B5EF4-FFF2-40B4-BE49-F238E27FC236}">
                <a16:creationId xmlns:a16="http://schemas.microsoft.com/office/drawing/2014/main" id="{E934DCF6-AB0E-298F-75D2-F50F6ED0BC00}"/>
              </a:ext>
            </a:extLst>
          </p:cNvPr>
          <p:cNvPicPr>
            <a:picLocks noChangeAspect="1"/>
          </p:cNvPicPr>
          <p:nvPr/>
        </p:nvPicPr>
        <p:blipFill>
          <a:blip r:embed="rId3"/>
          <a:stretch>
            <a:fillRect/>
          </a:stretch>
        </p:blipFill>
        <p:spPr>
          <a:xfrm>
            <a:off x="770011" y="1404299"/>
            <a:ext cx="10584626" cy="365156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538869"/>
            <a:ext cx="3492284" cy="46380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Kennedy Space Center Launch Complex 39A (KSC LC-39A) boasts an impressive launch success rate of 76.9%. Let’s break down the numbers: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Successful Landings: 10</a:t>
            </a:r>
          </a:p>
          <a:p>
            <a:pPr>
              <a:lnSpc>
                <a:spcPct val="100000"/>
              </a:lnSpc>
              <a:spcBef>
                <a:spcPts val="1400"/>
              </a:spcBef>
            </a:pPr>
            <a:r>
              <a:rPr lang="en-US" sz="2200" dirty="0">
                <a:solidFill>
                  <a:schemeClr val="accent3">
                    <a:lumMod val="25000"/>
                  </a:schemeClr>
                </a:solidFill>
                <a:latin typeface="Abadi"/>
              </a:rPr>
              <a:t>Failed Landings: 3</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5BB6F07-27A4-CC17-85FD-3C3EB14E9FDC}"/>
              </a:ext>
            </a:extLst>
          </p:cNvPr>
          <p:cNvPicPr>
            <a:picLocks noChangeAspect="1"/>
          </p:cNvPicPr>
          <p:nvPr/>
        </p:nvPicPr>
        <p:blipFill>
          <a:blip r:embed="rId3"/>
          <a:stretch>
            <a:fillRect/>
          </a:stretch>
        </p:blipFill>
        <p:spPr>
          <a:xfrm>
            <a:off x="4493942" y="1423987"/>
            <a:ext cx="6710866" cy="42822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92407" y="1527838"/>
            <a:ext cx="3629583" cy="4698554"/>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under 6,000kg combined with Falcon 9 Full Thrust (FT) boosters indeed form a highly successful pairing for space missions</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and 5500 kg have the highest success rate suggests a sweet spot in payload capacity for launch vehicles.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456C3083-3FB4-0641-F387-88E1AE4B7093}"/>
              </a:ext>
            </a:extLst>
          </p:cNvPr>
          <p:cNvPicPr>
            <a:picLocks noChangeAspect="1"/>
          </p:cNvPicPr>
          <p:nvPr/>
        </p:nvPicPr>
        <p:blipFill>
          <a:blip r:embed="rId3"/>
          <a:stretch>
            <a:fillRect/>
          </a:stretch>
        </p:blipFill>
        <p:spPr>
          <a:xfrm>
            <a:off x="696685" y="1324530"/>
            <a:ext cx="7019731" cy="2104470"/>
          </a:xfrm>
          <a:prstGeom prst="rect">
            <a:avLst/>
          </a:prstGeom>
        </p:spPr>
      </p:pic>
      <p:pic>
        <p:nvPicPr>
          <p:cNvPr id="7" name="Picture 6">
            <a:extLst>
              <a:ext uri="{FF2B5EF4-FFF2-40B4-BE49-F238E27FC236}">
                <a16:creationId xmlns:a16="http://schemas.microsoft.com/office/drawing/2014/main" id="{73F19BAC-2434-51F8-5C69-2F81945B747A}"/>
              </a:ext>
            </a:extLst>
          </p:cNvPr>
          <p:cNvPicPr>
            <a:picLocks noChangeAspect="1"/>
          </p:cNvPicPr>
          <p:nvPr/>
        </p:nvPicPr>
        <p:blipFill>
          <a:blip r:embed="rId4"/>
          <a:stretch>
            <a:fillRect/>
          </a:stretch>
        </p:blipFill>
        <p:spPr>
          <a:xfrm>
            <a:off x="770010" y="3496379"/>
            <a:ext cx="6946406" cy="27300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91252"/>
            <a:ext cx="4447449" cy="45024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tested, and their accuracies are plotted beside.</a:t>
            </a:r>
          </a:p>
          <a:p>
            <a:pPr>
              <a:lnSpc>
                <a:spcPct val="100000"/>
              </a:lnSpc>
              <a:spcBef>
                <a:spcPts val="1400"/>
              </a:spcBef>
            </a:pPr>
            <a:r>
              <a:rPr lang="en-US" sz="2200" dirty="0">
                <a:solidFill>
                  <a:schemeClr val="accent3">
                    <a:lumMod val="25000"/>
                  </a:schemeClr>
                </a:solidFill>
                <a:latin typeface="Abadi"/>
              </a:rPr>
              <a:t>The model with the highest classification accuracy is Decision Tree Classifier, which has accuracies over than 94%.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F1D5DDF-A6AB-DB29-C0F7-9234E9213359}"/>
              </a:ext>
            </a:extLst>
          </p:cNvPr>
          <p:cNvPicPr>
            <a:picLocks noChangeAspect="1"/>
          </p:cNvPicPr>
          <p:nvPr/>
        </p:nvPicPr>
        <p:blipFill>
          <a:blip r:embed="rId3"/>
          <a:stretch>
            <a:fillRect/>
          </a:stretch>
        </p:blipFill>
        <p:spPr>
          <a:xfrm>
            <a:off x="5288151" y="1391252"/>
            <a:ext cx="5997460" cy="42142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433860"/>
            <a:ext cx="4213313" cy="44351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a:t>
            </a:r>
            <a:r>
              <a:rPr lang="en-US" sz="2200" dirty="0">
                <a:solidFill>
                  <a:schemeClr val="accent3">
                    <a:lumMod val="25000"/>
                  </a:schemeClr>
                </a:solidFill>
                <a:latin typeface="Abadi"/>
              </a:rPr>
              <a:t>Decision Tree Classifier</a:t>
            </a:r>
          </a:p>
          <a:p>
            <a:pPr>
              <a:lnSpc>
                <a:spcPct val="100000"/>
              </a:lnSpc>
              <a:spcBef>
                <a:spcPts val="1400"/>
              </a:spcBef>
            </a:pPr>
            <a:r>
              <a:rPr lang="en-US" sz="2200" dirty="0">
                <a:solidFill>
                  <a:schemeClr val="accent3">
                    <a:lumMod val="25000"/>
                  </a:schemeClr>
                </a:solidFill>
                <a:latin typeface="Abadi"/>
              </a:rPr>
              <a:t>This model has more true outcome than the </a:t>
            </a:r>
            <a:r>
              <a:rPr lang="en-US" sz="2200" dirty="0" err="1">
                <a:solidFill>
                  <a:schemeClr val="accent3">
                    <a:lumMod val="25000"/>
                  </a:schemeClr>
                </a:solidFill>
                <a:latin typeface="Abadi"/>
              </a:rPr>
              <a:t>fale</a:t>
            </a:r>
            <a:r>
              <a:rPr lang="en-US" sz="2200" dirty="0">
                <a:solidFill>
                  <a:schemeClr val="accent3">
                    <a:lumMod val="25000"/>
                  </a:schemeClr>
                </a:solidFill>
                <a:latin typeface="Abadi"/>
              </a:rPr>
              <a:t> one</a:t>
            </a:r>
          </a:p>
          <a:p>
            <a:pPr>
              <a:lnSpc>
                <a:spcPct val="100000"/>
              </a:lnSpc>
              <a:spcBef>
                <a:spcPts val="1400"/>
              </a:spcBef>
            </a:pPr>
            <a:r>
              <a:rPr lang="en-US" sz="2200" dirty="0">
                <a:solidFill>
                  <a:schemeClr val="accent3">
                    <a:lumMod val="25000"/>
                  </a:schemeClr>
                </a:solidFill>
                <a:latin typeface="Abadi"/>
              </a:rPr>
              <a:t>The sum of TN &amp; </a:t>
            </a:r>
            <a:r>
              <a:rPr lang="en-US" sz="2200" dirty="0" err="1">
                <a:solidFill>
                  <a:schemeClr val="accent3">
                    <a:lumMod val="25000"/>
                  </a:schemeClr>
                </a:solidFill>
                <a:latin typeface="Abadi"/>
              </a:rPr>
              <a:t>Tp</a:t>
            </a:r>
            <a:r>
              <a:rPr lang="en-US" sz="2200" dirty="0">
                <a:solidFill>
                  <a:schemeClr val="accent3">
                    <a:lumMod val="25000"/>
                  </a:schemeClr>
                </a:solidFill>
                <a:latin typeface="Abadi"/>
              </a:rPr>
              <a:t> is 17</a:t>
            </a:r>
          </a:p>
          <a:p>
            <a:pPr>
              <a:lnSpc>
                <a:spcPct val="100000"/>
              </a:lnSpc>
              <a:spcBef>
                <a:spcPts val="1400"/>
              </a:spcBef>
            </a:pPr>
            <a:r>
              <a:rPr lang="en-US" sz="2200" dirty="0">
                <a:solidFill>
                  <a:schemeClr val="accent3">
                    <a:lumMod val="25000"/>
                  </a:schemeClr>
                </a:solidFill>
                <a:latin typeface="Abadi" panose="020B0604020104020204" pitchFamily="34" charset="0"/>
              </a:rPr>
              <a:t>Accuracy = (TP + TN) / (TP + TN + FP + FN)</a:t>
            </a:r>
          </a:p>
          <a:p>
            <a:pPr>
              <a:lnSpc>
                <a:spcPct val="100000"/>
              </a:lnSpc>
              <a:spcBef>
                <a:spcPts val="1400"/>
              </a:spcBef>
            </a:pPr>
            <a:r>
              <a:rPr lang="en-US" sz="2200" dirty="0">
                <a:solidFill>
                  <a:schemeClr val="accent3">
                    <a:lumMod val="25000"/>
                  </a:schemeClr>
                </a:solidFill>
                <a:latin typeface="Abadi" panose="020B0604020104020204" pitchFamily="34" charset="0"/>
              </a:rPr>
              <a:t>Accuracy = 17/18 = 94%</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2AFEE0D-9C47-51D8-07B6-15F2DCE47EE0}"/>
              </a:ext>
            </a:extLst>
          </p:cNvPr>
          <p:cNvPicPr>
            <a:picLocks noChangeAspect="1"/>
          </p:cNvPicPr>
          <p:nvPr/>
        </p:nvPicPr>
        <p:blipFill rotWithShape="1">
          <a:blip r:embed="rId3"/>
          <a:srcRect t="7445"/>
          <a:stretch/>
        </p:blipFill>
        <p:spPr>
          <a:xfrm>
            <a:off x="4983325" y="1433860"/>
            <a:ext cx="6302286" cy="459171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26995"/>
            <a:ext cx="10515600" cy="5207620"/>
          </a:xfrm>
          <a:prstGeom prst="rect">
            <a:avLst/>
          </a:prstGeom>
        </p:spPr>
        <p:txBody>
          <a:bodyPr>
            <a:noAutofit/>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Different data sources were analyzed, refining conclusions along the process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strategic placement of most launch sites near the Equator and their close proximity to the coast play pivotal roles in space exploration</a:t>
            </a:r>
          </a:p>
          <a:p>
            <a:pPr algn="just">
              <a:lnSpc>
                <a:spcPct val="100000"/>
              </a:lnSpc>
              <a:spcBef>
                <a:spcPts val="1400"/>
              </a:spcBef>
            </a:pPr>
            <a:r>
              <a:rPr lang="en-US" sz="1700" dirty="0">
                <a:solidFill>
                  <a:schemeClr val="accent3">
                    <a:lumMod val="25000"/>
                  </a:schemeClr>
                </a:solidFill>
                <a:latin typeface="Abadi" panose="020B0604020104020204" pitchFamily="34" charset="0"/>
              </a:rPr>
              <a:t>KSC LC-39A stands out as the pinnacle of launch success among all sites with a success rate of 77%, it surpasses other launch sites in terms of reliability and efficiency</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success rate of space launches has indeed been on an upward trajectory.</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orbits ES-L1, GEO, HEO, and SSO have achieved a remarkable 100% success rate in terms of landing outcomes</a:t>
            </a:r>
          </a:p>
          <a:p>
            <a:pPr algn="just">
              <a:lnSpc>
                <a:spcPct val="100000"/>
              </a:lnSpc>
              <a:spcBef>
                <a:spcPts val="1400"/>
              </a:spcBef>
            </a:pPr>
            <a:r>
              <a:rPr lang="en-US" sz="1700" dirty="0">
                <a:solidFill>
                  <a:schemeClr val="accent3">
                    <a:lumMod val="25000"/>
                  </a:schemeClr>
                </a:solidFill>
                <a:latin typeface="Abadi" panose="020B0604020104020204" pitchFamily="34" charset="0"/>
              </a:rPr>
              <a:t>Payload mass plays a crucial role in determining mission success.</a:t>
            </a:r>
          </a:p>
          <a:p>
            <a:pPr algn="just">
              <a:lnSpc>
                <a:spcPct val="100000"/>
              </a:lnSpc>
              <a:spcBef>
                <a:spcPts val="1400"/>
              </a:spcBef>
            </a:pPr>
            <a:r>
              <a:rPr lang="en-US" sz="1700" dirty="0">
                <a:solidFill>
                  <a:schemeClr val="accent3">
                    <a:lumMod val="25000"/>
                  </a:schemeClr>
                </a:solidFill>
                <a:latin typeface="Abadi" panose="020B0604020104020204" pitchFamily="34" charset="0"/>
              </a:rPr>
              <a:t>While the majority of missions have historically achieved success, the precision in landing outcomes has notably improved over time. This evolution is attributed to advancements in rocket technology, enhanced understanding of aerodynamics, and the development of sophisticated control systems.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Decision Tree Classifier serves as a powerful tool for predicting successful landings and optimizing profits in the aerospace industry.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file can be viewed in </a:t>
            </a:r>
            <a:r>
              <a:rPr lang="en-IN" dirty="0" err="1">
                <a:latin typeface="Abadi" panose="020B0604020104020204" pitchFamily="34" charset="0"/>
                <a:hlinkClick r:id="rId4"/>
              </a:rPr>
              <a:t>nbviewer</a:t>
            </a:r>
            <a:r>
              <a:rPr lang="en-IN" dirty="0">
                <a:latin typeface="Abadi" panose="020B0604020104020204" pitchFamily="34" charset="0"/>
              </a:rPr>
              <a:t> </a:t>
            </a:r>
            <a:r>
              <a:rPr lang="en-IN" sz="2400" dirty="0">
                <a:latin typeface="Abadi" panose="020B0604020104020204" pitchFamily="34" charset="0"/>
              </a:rPr>
              <a:t>by pasting link</a:t>
            </a:r>
          </a:p>
          <a:p>
            <a:pPr>
              <a:lnSpc>
                <a:spcPct val="100000"/>
              </a:lnSpc>
              <a:spcBef>
                <a:spcPts val="1400"/>
              </a:spcBef>
            </a:pPr>
            <a:r>
              <a:rPr lang="en-IN" sz="2400" dirty="0">
                <a:solidFill>
                  <a:schemeClr val="accent3">
                    <a:lumMod val="25000"/>
                  </a:schemeClr>
                </a:solidFill>
                <a:latin typeface="Abadi" panose="020B0604020104020204" pitchFamily="34" charset="0"/>
              </a:rPr>
              <a:t>“close.csv” contains Latitude and Longitude of close proximities like city, railway, highway.</a:t>
            </a:r>
          </a:p>
          <a:p>
            <a:pPr>
              <a:lnSpc>
                <a:spcPct val="100000"/>
              </a:lnSpc>
              <a:spcBef>
                <a:spcPts val="1400"/>
              </a:spcBef>
            </a:pPr>
            <a:r>
              <a:rPr lang="en-US" sz="2000" dirty="0">
                <a:solidFill>
                  <a:schemeClr val="accent3">
                    <a:lumMod val="25000"/>
                  </a:schemeClr>
                </a:solidFill>
                <a:latin typeface="Abadi" panose="020B0604020104020204" pitchFamily="34" charset="0"/>
              </a:rPr>
              <a:t>Dashboard application done in </a:t>
            </a: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41729" y="1246095"/>
            <a:ext cx="10104817" cy="548383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The data was collected using a combination of the SpaceX API and web scraping techniques.</a:t>
            </a:r>
          </a:p>
          <a:p>
            <a:pPr>
              <a:lnSpc>
                <a:spcPct val="120000"/>
              </a:lnSpc>
              <a:spcBef>
                <a:spcPts val="1400"/>
              </a:spcBef>
            </a:pPr>
            <a:r>
              <a:rPr lang="en-US" sz="96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Identified missing values within the dataset and implemented strategies to address them</a:t>
            </a:r>
          </a:p>
          <a:p>
            <a:pPr lvl="1">
              <a:lnSpc>
                <a:spcPct val="120000"/>
              </a:lnSpc>
              <a:spcBef>
                <a:spcPts val="1400"/>
              </a:spcBef>
            </a:pPr>
            <a:r>
              <a:rPr lang="en-US" sz="7200" dirty="0">
                <a:solidFill>
                  <a:schemeClr val="bg2">
                    <a:lumMod val="50000"/>
                  </a:schemeClr>
                </a:solidFill>
                <a:latin typeface="Abadi"/>
              </a:rPr>
              <a:t>Applied one-hot encoding to convert categorical features into a numerical format</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Constructing, fine-tuning, and rigorously evaluating classification models to optimize performance and achieve the most accurate outcomes</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4706"/>
            <a:ext cx="10515600" cy="5244353"/>
          </a:xfrm>
          <a:prstGeom prst="rect">
            <a:avLst/>
          </a:prstGeom>
        </p:spPr>
        <p:txBody>
          <a:bodyPr/>
          <a:lstStyle/>
          <a:p>
            <a:pPr marL="0" indent="0">
              <a:lnSpc>
                <a:spcPct val="100000"/>
              </a:lnSpc>
              <a:spcBef>
                <a:spcPts val="1400"/>
              </a:spcBef>
              <a:buNone/>
            </a:pPr>
            <a:r>
              <a:rPr lang="en-US" dirty="0">
                <a:latin typeface="Abadi" panose="020B0604020104020204" pitchFamily="34" charset="0"/>
              </a:rPr>
              <a:t>The data was collected using two methods:</a:t>
            </a:r>
          </a:p>
          <a:p>
            <a:pPr marL="514350" indent="-514350">
              <a:buFont typeface="+mj-lt"/>
              <a:buAutoNum type="arabicPeriod"/>
            </a:pPr>
            <a:r>
              <a:rPr lang="en-US" sz="2400" dirty="0">
                <a:latin typeface="Abadi" panose="020B0604020104020204" pitchFamily="34" charset="0"/>
              </a:rPr>
              <a:t>SpaceX API</a:t>
            </a:r>
          </a:p>
          <a:p>
            <a:pPr lvl="1"/>
            <a:r>
              <a:rPr lang="en-US" sz="2000" dirty="0">
                <a:latin typeface="Abadi" panose="020B0604020104020204" pitchFamily="34" charset="0"/>
              </a:rPr>
              <a:t>Request to the SpaceX API and get a .</a:t>
            </a:r>
            <a:r>
              <a:rPr lang="en-US" sz="2000" dirty="0" err="1">
                <a:latin typeface="Abadi" panose="020B0604020104020204" pitchFamily="34" charset="0"/>
              </a:rPr>
              <a:t>json</a:t>
            </a:r>
            <a:r>
              <a:rPr lang="en-US" sz="2000" dirty="0">
                <a:latin typeface="Abadi" panose="020B0604020104020204" pitchFamily="34" charset="0"/>
              </a:rPr>
              <a:t> file</a:t>
            </a:r>
          </a:p>
          <a:p>
            <a:pPr lvl="1"/>
            <a:r>
              <a:rPr lang="en-US" sz="2000" dirty="0">
                <a:latin typeface="Abadi" panose="020B0604020104020204" pitchFamily="34" charset="0"/>
              </a:rPr>
              <a:t>Decode the response content as a Json using .</a:t>
            </a:r>
            <a:r>
              <a:rPr lang="en-US" sz="2000" dirty="0" err="1">
                <a:latin typeface="Abadi" panose="020B0604020104020204" pitchFamily="34" charset="0"/>
              </a:rPr>
              <a:t>json</a:t>
            </a:r>
            <a:r>
              <a:rPr lang="en-US" sz="2000" dirty="0">
                <a:latin typeface="Abadi" panose="020B0604020104020204" pitchFamily="34" charset="0"/>
              </a:rPr>
              <a:t>() and turn it into a Pandas </a:t>
            </a:r>
            <a:r>
              <a:rPr lang="en-US" sz="2000" dirty="0" err="1">
                <a:latin typeface="Abadi" panose="020B0604020104020204" pitchFamily="34" charset="0"/>
              </a:rPr>
              <a:t>dataframe</a:t>
            </a:r>
            <a:r>
              <a:rPr lang="en-US" sz="2000" dirty="0">
                <a:latin typeface="Abadi" panose="020B0604020104020204" pitchFamily="34" charset="0"/>
              </a:rPr>
              <a:t> using .</a:t>
            </a:r>
            <a:r>
              <a:rPr lang="en-US" sz="2000" dirty="0" err="1">
                <a:latin typeface="Abadi" panose="020B0604020104020204" pitchFamily="34" charset="0"/>
              </a:rPr>
              <a:t>json_normalize</a:t>
            </a:r>
            <a:r>
              <a:rPr lang="en-US" sz="2000" dirty="0">
                <a:latin typeface="Abadi" panose="020B0604020104020204" pitchFamily="34" charset="0"/>
              </a:rPr>
              <a:t>()</a:t>
            </a:r>
          </a:p>
          <a:p>
            <a:pPr lvl="1"/>
            <a:r>
              <a:rPr lang="en-US" sz="2000" dirty="0">
                <a:latin typeface="Abadi" panose="020B0604020104020204" pitchFamily="34" charset="0"/>
              </a:rPr>
              <a:t>We then cleaned the data, checked for missing values and fill in missing values where necessary.</a:t>
            </a:r>
          </a:p>
          <a:p>
            <a:pPr marL="457200" lvl="1" indent="0">
              <a:buNone/>
            </a:pPr>
            <a:endParaRPr lang="en-US" sz="2000" dirty="0">
              <a:latin typeface="Abadi" panose="020B0604020104020204" pitchFamily="34" charset="0"/>
            </a:endParaRPr>
          </a:p>
          <a:p>
            <a:pPr marL="514350" indent="-514350">
              <a:buFont typeface="+mj-lt"/>
              <a:buAutoNum type="arabicPeriod"/>
            </a:pPr>
            <a:r>
              <a:rPr lang="en-US" sz="2400" dirty="0">
                <a:latin typeface="Abadi" panose="020B0604020104020204" pitchFamily="34" charset="0"/>
              </a:rPr>
              <a:t>Web Scrapping</a:t>
            </a:r>
          </a:p>
          <a:p>
            <a:pPr lvl="1"/>
            <a:r>
              <a:rPr lang="en-US" sz="2000" dirty="0">
                <a:latin typeface="Abadi" panose="020B0604020104020204" pitchFamily="34" charset="0"/>
              </a:rPr>
              <a:t>Perform an HTTP GET method to request the Falcon9 Launch HTML Wikipedia page, as an HTTP response</a:t>
            </a:r>
          </a:p>
          <a:p>
            <a:pPr lvl="1"/>
            <a:r>
              <a:rPr lang="en-US" sz="2000" dirty="0">
                <a:latin typeface="Abadi" panose="020B0604020104020204" pitchFamily="34" charset="0"/>
              </a:rPr>
              <a:t>Create a </a:t>
            </a:r>
            <a:r>
              <a:rPr lang="en-US" sz="2000" dirty="0" err="1">
                <a:latin typeface="Abadi" panose="020B0604020104020204" pitchFamily="34" charset="0"/>
              </a:rPr>
              <a:t>BeautifulSoup</a:t>
            </a:r>
            <a:r>
              <a:rPr lang="en-US" sz="2000" dirty="0">
                <a:latin typeface="Abadi" panose="020B0604020104020204" pitchFamily="34" charset="0"/>
              </a:rPr>
              <a:t> object from the HTML response</a:t>
            </a:r>
          </a:p>
          <a:p>
            <a:pPr lvl="1"/>
            <a:r>
              <a:rPr lang="en-US" sz="2000" dirty="0">
                <a:latin typeface="Abadi" panose="020B0604020104020204" pitchFamily="34" charset="0"/>
              </a:rPr>
              <a:t>Extract the relevant tables from the page</a:t>
            </a:r>
          </a:p>
          <a:p>
            <a:pPr lvl="1"/>
            <a:r>
              <a:rPr lang="en-US" sz="2000" dirty="0">
                <a:latin typeface="Abadi" panose="020B0604020104020204" pitchFamily="34" charset="0"/>
              </a:rPr>
              <a:t>Create a data frame by parsing the launch HTML tables</a:t>
            </a:r>
          </a:p>
          <a:p>
            <a:pPr marL="0" indent="0">
              <a:buNone/>
            </a:pP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0560" y="6025573"/>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58629" y="5801322"/>
            <a:ext cx="5960901" cy="85351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IN" sz="2400" b="1" dirty="0">
                <a:solidFill>
                  <a:schemeClr val="accent4">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Data Collection API</a:t>
            </a:r>
            <a:endParaRPr lang="en-US" sz="4000" b="1" dirty="0">
              <a:solidFill>
                <a:schemeClr val="accent4">
                  <a:lumMod val="50000"/>
                </a:schemeClr>
              </a:solidFill>
              <a:latin typeface="Abadi" panose="020B0604020104020204" pitchFamily="34" charset="0"/>
            </a:endParaRP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SpaceX API</a:t>
            </a:r>
          </a:p>
        </p:txBody>
      </p:sp>
      <p:pic>
        <p:nvPicPr>
          <p:cNvPr id="7" name="Picture 6">
            <a:extLst>
              <a:ext uri="{FF2B5EF4-FFF2-40B4-BE49-F238E27FC236}">
                <a16:creationId xmlns:a16="http://schemas.microsoft.com/office/drawing/2014/main" id="{AAE8A82F-83D9-8BD2-EA59-205E2F70A562}"/>
              </a:ext>
            </a:extLst>
          </p:cNvPr>
          <p:cNvPicPr>
            <a:picLocks noChangeAspect="1"/>
          </p:cNvPicPr>
          <p:nvPr/>
        </p:nvPicPr>
        <p:blipFill>
          <a:blip r:embed="rId4"/>
          <a:stretch>
            <a:fillRect/>
          </a:stretch>
        </p:blipFill>
        <p:spPr>
          <a:xfrm>
            <a:off x="1057163" y="1966812"/>
            <a:ext cx="3547452" cy="800169"/>
          </a:xfrm>
          <a:prstGeom prst="rect">
            <a:avLst/>
          </a:prstGeom>
          <a:ln>
            <a:solidFill>
              <a:schemeClr val="accent1">
                <a:lumMod val="50000"/>
              </a:schemeClr>
            </a:solidFill>
          </a:ln>
        </p:spPr>
      </p:pic>
      <p:pic>
        <p:nvPicPr>
          <p:cNvPr id="9" name="Picture 8">
            <a:extLst>
              <a:ext uri="{FF2B5EF4-FFF2-40B4-BE49-F238E27FC236}">
                <a16:creationId xmlns:a16="http://schemas.microsoft.com/office/drawing/2014/main" id="{7A35B4DD-7FCD-12E5-39DD-ED9034D1B514}"/>
              </a:ext>
            </a:extLst>
          </p:cNvPr>
          <p:cNvPicPr>
            <a:picLocks noChangeAspect="1"/>
          </p:cNvPicPr>
          <p:nvPr/>
        </p:nvPicPr>
        <p:blipFill>
          <a:blip r:embed="rId5"/>
          <a:stretch>
            <a:fillRect/>
          </a:stretch>
        </p:blipFill>
        <p:spPr>
          <a:xfrm>
            <a:off x="6407288" y="1940139"/>
            <a:ext cx="4878324" cy="853514"/>
          </a:xfrm>
          <a:prstGeom prst="rect">
            <a:avLst/>
          </a:prstGeom>
          <a:ln>
            <a:solidFill>
              <a:schemeClr val="accent1">
                <a:lumMod val="50000"/>
              </a:schemeClr>
            </a:solidFill>
          </a:ln>
        </p:spPr>
      </p:pic>
      <p:sp>
        <p:nvSpPr>
          <p:cNvPr id="10" name="Arrow: Right 9">
            <a:extLst>
              <a:ext uri="{FF2B5EF4-FFF2-40B4-BE49-F238E27FC236}">
                <a16:creationId xmlns:a16="http://schemas.microsoft.com/office/drawing/2014/main" id="{3C75FE31-63EE-A8D0-2C7F-AB0F678C98A8}"/>
              </a:ext>
            </a:extLst>
          </p:cNvPr>
          <p:cNvSpPr/>
          <p:nvPr/>
        </p:nvSpPr>
        <p:spPr>
          <a:xfrm>
            <a:off x="4799361" y="2147157"/>
            <a:ext cx="1413179" cy="473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pic>
        <p:nvPicPr>
          <p:cNvPr id="12" name="Picture 11">
            <a:extLst>
              <a:ext uri="{FF2B5EF4-FFF2-40B4-BE49-F238E27FC236}">
                <a16:creationId xmlns:a16="http://schemas.microsoft.com/office/drawing/2014/main" id="{6CEA5BFA-839E-9F46-92B3-7A55AF531E6F}"/>
              </a:ext>
            </a:extLst>
          </p:cNvPr>
          <p:cNvPicPr>
            <a:picLocks noChangeAspect="1"/>
          </p:cNvPicPr>
          <p:nvPr/>
        </p:nvPicPr>
        <p:blipFill rotWithShape="1">
          <a:blip r:embed="rId6"/>
          <a:srcRect l="-1" t="-1" r="22448" b="1226"/>
          <a:stretch/>
        </p:blipFill>
        <p:spPr>
          <a:xfrm>
            <a:off x="6462598" y="3438554"/>
            <a:ext cx="1765093" cy="952583"/>
          </a:xfrm>
          <a:prstGeom prst="rect">
            <a:avLst/>
          </a:prstGeom>
          <a:ln>
            <a:solidFill>
              <a:schemeClr val="tx1">
                <a:lumMod val="95000"/>
                <a:lumOff val="5000"/>
              </a:schemeClr>
            </a:solidFill>
          </a:ln>
        </p:spPr>
      </p:pic>
      <p:pic>
        <p:nvPicPr>
          <p:cNvPr id="14" name="Picture 13">
            <a:extLst>
              <a:ext uri="{FF2B5EF4-FFF2-40B4-BE49-F238E27FC236}">
                <a16:creationId xmlns:a16="http://schemas.microsoft.com/office/drawing/2014/main" id="{0F156394-896E-1C0A-7C58-FA717B18CB76}"/>
              </a:ext>
            </a:extLst>
          </p:cNvPr>
          <p:cNvPicPr>
            <a:picLocks noChangeAspect="1"/>
          </p:cNvPicPr>
          <p:nvPr/>
        </p:nvPicPr>
        <p:blipFill>
          <a:blip r:embed="rId7"/>
          <a:stretch>
            <a:fillRect/>
          </a:stretch>
        </p:blipFill>
        <p:spPr>
          <a:xfrm>
            <a:off x="1066651" y="3558778"/>
            <a:ext cx="3537963" cy="2240058"/>
          </a:xfrm>
          <a:prstGeom prst="rect">
            <a:avLst/>
          </a:prstGeom>
          <a:ln>
            <a:solidFill>
              <a:schemeClr val="tx1">
                <a:lumMod val="95000"/>
                <a:lumOff val="5000"/>
              </a:schemeClr>
            </a:solidFill>
          </a:ln>
        </p:spPr>
      </p:pic>
      <p:pic>
        <p:nvPicPr>
          <p:cNvPr id="16" name="Picture 15">
            <a:extLst>
              <a:ext uri="{FF2B5EF4-FFF2-40B4-BE49-F238E27FC236}">
                <a16:creationId xmlns:a16="http://schemas.microsoft.com/office/drawing/2014/main" id="{93065A0B-2B6C-42F4-F8BE-753BBE45532A}"/>
              </a:ext>
            </a:extLst>
          </p:cNvPr>
          <p:cNvPicPr>
            <a:picLocks noChangeAspect="1"/>
          </p:cNvPicPr>
          <p:nvPr/>
        </p:nvPicPr>
        <p:blipFill>
          <a:blip r:embed="rId8"/>
          <a:stretch>
            <a:fillRect/>
          </a:stretch>
        </p:blipFill>
        <p:spPr>
          <a:xfrm>
            <a:off x="1057163" y="5638336"/>
            <a:ext cx="3547452" cy="589743"/>
          </a:xfrm>
          <a:prstGeom prst="rect">
            <a:avLst/>
          </a:prstGeom>
        </p:spPr>
      </p:pic>
      <p:pic>
        <p:nvPicPr>
          <p:cNvPr id="18" name="Picture 17">
            <a:extLst>
              <a:ext uri="{FF2B5EF4-FFF2-40B4-BE49-F238E27FC236}">
                <a16:creationId xmlns:a16="http://schemas.microsoft.com/office/drawing/2014/main" id="{E7216233-C6C5-E94A-9CE5-33D21553936E}"/>
              </a:ext>
            </a:extLst>
          </p:cNvPr>
          <p:cNvPicPr>
            <a:picLocks noChangeAspect="1"/>
          </p:cNvPicPr>
          <p:nvPr/>
        </p:nvPicPr>
        <p:blipFill>
          <a:blip r:embed="rId9"/>
          <a:stretch>
            <a:fillRect/>
          </a:stretch>
        </p:blipFill>
        <p:spPr>
          <a:xfrm>
            <a:off x="6480142" y="4891504"/>
            <a:ext cx="3429179" cy="312447"/>
          </a:xfrm>
          <a:prstGeom prst="rect">
            <a:avLst/>
          </a:prstGeom>
          <a:ln>
            <a:solidFill>
              <a:schemeClr val="tx1">
                <a:lumMod val="95000"/>
                <a:lumOff val="5000"/>
              </a:schemeClr>
            </a:solidFill>
          </a:ln>
        </p:spPr>
      </p:pic>
      <p:pic>
        <p:nvPicPr>
          <p:cNvPr id="20" name="Picture 19">
            <a:extLst>
              <a:ext uri="{FF2B5EF4-FFF2-40B4-BE49-F238E27FC236}">
                <a16:creationId xmlns:a16="http://schemas.microsoft.com/office/drawing/2014/main" id="{270E6E05-FADA-BAAD-9E55-379809C4CA2F}"/>
              </a:ext>
            </a:extLst>
          </p:cNvPr>
          <p:cNvPicPr>
            <a:picLocks noChangeAspect="1"/>
          </p:cNvPicPr>
          <p:nvPr/>
        </p:nvPicPr>
        <p:blipFill>
          <a:blip r:embed="rId10"/>
          <a:stretch>
            <a:fillRect/>
          </a:stretch>
        </p:blipFill>
        <p:spPr>
          <a:xfrm>
            <a:off x="6484207" y="5225916"/>
            <a:ext cx="3425114" cy="472481"/>
          </a:xfrm>
          <a:prstGeom prst="rect">
            <a:avLst/>
          </a:prstGeom>
          <a:ln>
            <a:solidFill>
              <a:schemeClr val="tx1">
                <a:lumMod val="95000"/>
                <a:lumOff val="5000"/>
              </a:schemeClr>
            </a:solidFill>
          </a:ln>
        </p:spPr>
      </p:pic>
      <p:sp>
        <p:nvSpPr>
          <p:cNvPr id="23" name="Arrow: Left 22">
            <a:extLst>
              <a:ext uri="{FF2B5EF4-FFF2-40B4-BE49-F238E27FC236}">
                <a16:creationId xmlns:a16="http://schemas.microsoft.com/office/drawing/2014/main" id="{232D283B-FECE-5C25-02A3-B2F361574E98}"/>
              </a:ext>
            </a:extLst>
          </p:cNvPr>
          <p:cNvSpPr/>
          <p:nvPr/>
        </p:nvSpPr>
        <p:spPr>
          <a:xfrm>
            <a:off x="4799361" y="3680186"/>
            <a:ext cx="1413179" cy="4795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
        <p:nvSpPr>
          <p:cNvPr id="24" name="Arrow: Right 23">
            <a:extLst>
              <a:ext uri="{FF2B5EF4-FFF2-40B4-BE49-F238E27FC236}">
                <a16:creationId xmlns:a16="http://schemas.microsoft.com/office/drawing/2014/main" id="{4513FA07-983F-F562-3953-BDC046A1BC1A}"/>
              </a:ext>
            </a:extLst>
          </p:cNvPr>
          <p:cNvSpPr/>
          <p:nvPr/>
        </p:nvSpPr>
        <p:spPr>
          <a:xfrm>
            <a:off x="4799361" y="4957951"/>
            <a:ext cx="1413179" cy="4022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
        <p:nvSpPr>
          <p:cNvPr id="2" name="TextBox 1">
            <a:extLst>
              <a:ext uri="{FF2B5EF4-FFF2-40B4-BE49-F238E27FC236}">
                <a16:creationId xmlns:a16="http://schemas.microsoft.com/office/drawing/2014/main" id="{19D98411-FA05-C664-08FC-2514EC235333}"/>
              </a:ext>
            </a:extLst>
          </p:cNvPr>
          <p:cNvSpPr txBox="1"/>
          <p:nvPr/>
        </p:nvSpPr>
        <p:spPr>
          <a:xfrm>
            <a:off x="1039906" y="1550220"/>
            <a:ext cx="2877671" cy="338554"/>
          </a:xfrm>
          <a:prstGeom prst="rect">
            <a:avLst/>
          </a:prstGeom>
          <a:noFill/>
        </p:spPr>
        <p:txBody>
          <a:bodyPr wrap="square" rtlCol="0">
            <a:spAutoFit/>
          </a:bodyPr>
          <a:lstStyle/>
          <a:p>
            <a:r>
              <a:rPr lang="en-IN" sz="1600" b="1" i="0" dirty="0">
                <a:solidFill>
                  <a:srgbClr val="1C1C1C"/>
                </a:solidFill>
                <a:effectLst/>
                <a:latin typeface="Abadi" panose="020B0604020104020204" pitchFamily="34" charset="0"/>
              </a:rPr>
              <a:t>1.Getting Response from API</a:t>
            </a:r>
            <a:endParaRPr lang="en-IN" sz="1600" b="1" dirty="0">
              <a:latin typeface="Abadi" panose="020B0604020104020204" pitchFamily="34" charset="0"/>
            </a:endParaRPr>
          </a:p>
        </p:txBody>
      </p:sp>
      <p:sp>
        <p:nvSpPr>
          <p:cNvPr id="8" name="TextBox 7">
            <a:extLst>
              <a:ext uri="{FF2B5EF4-FFF2-40B4-BE49-F238E27FC236}">
                <a16:creationId xmlns:a16="http://schemas.microsoft.com/office/drawing/2014/main" id="{7F4A43FD-580E-35AF-9B58-83F9D4E77B1C}"/>
              </a:ext>
            </a:extLst>
          </p:cNvPr>
          <p:cNvSpPr txBox="1"/>
          <p:nvPr/>
        </p:nvSpPr>
        <p:spPr>
          <a:xfrm>
            <a:off x="6407288" y="1470274"/>
            <a:ext cx="4186518" cy="338554"/>
          </a:xfrm>
          <a:prstGeom prst="rect">
            <a:avLst/>
          </a:prstGeom>
          <a:noFill/>
        </p:spPr>
        <p:txBody>
          <a:bodyPr wrap="square" rtlCol="0">
            <a:spAutoFit/>
          </a:bodyPr>
          <a:lstStyle/>
          <a:p>
            <a:r>
              <a:rPr lang="en-IN" sz="1600" b="1" dirty="0">
                <a:latin typeface="Abadi" panose="020B0604020104020204" pitchFamily="34" charset="0"/>
              </a:rPr>
              <a:t>2.Converting Response </a:t>
            </a:r>
            <a:r>
              <a:rPr lang="en-IN" sz="1600" b="1" dirty="0" err="1">
                <a:latin typeface="Abadi" panose="020B0604020104020204" pitchFamily="34" charset="0"/>
              </a:rPr>
              <a:t>json</a:t>
            </a:r>
            <a:r>
              <a:rPr lang="en-IN" sz="1600" b="1" dirty="0">
                <a:latin typeface="Abadi" panose="020B0604020104020204" pitchFamily="34" charset="0"/>
              </a:rPr>
              <a:t> file to </a:t>
            </a:r>
            <a:r>
              <a:rPr lang="en-IN" sz="1600" b="1" dirty="0" err="1">
                <a:latin typeface="Abadi" panose="020B0604020104020204" pitchFamily="34" charset="0"/>
              </a:rPr>
              <a:t>DataFrame</a:t>
            </a:r>
            <a:endParaRPr lang="en-IN" sz="1600" b="1" dirty="0">
              <a:latin typeface="Abadi" panose="020B0604020104020204" pitchFamily="34" charset="0"/>
            </a:endParaRPr>
          </a:p>
        </p:txBody>
      </p:sp>
      <p:sp>
        <p:nvSpPr>
          <p:cNvPr id="11" name="TextBox 10">
            <a:extLst>
              <a:ext uri="{FF2B5EF4-FFF2-40B4-BE49-F238E27FC236}">
                <a16:creationId xmlns:a16="http://schemas.microsoft.com/office/drawing/2014/main" id="{2CBDA709-D8F6-8A96-DEC1-933FE133FC6A}"/>
              </a:ext>
            </a:extLst>
          </p:cNvPr>
          <p:cNvSpPr txBox="1"/>
          <p:nvPr/>
        </p:nvSpPr>
        <p:spPr>
          <a:xfrm>
            <a:off x="6334323" y="3069222"/>
            <a:ext cx="4752473" cy="338554"/>
          </a:xfrm>
          <a:prstGeom prst="rect">
            <a:avLst/>
          </a:prstGeom>
          <a:noFill/>
        </p:spPr>
        <p:txBody>
          <a:bodyPr wrap="square" rtlCol="0">
            <a:spAutoFit/>
          </a:bodyPr>
          <a:lstStyle/>
          <a:p>
            <a:r>
              <a:rPr lang="en-US" sz="1600" b="1" dirty="0">
                <a:latin typeface="Abadi" panose="020B0604020104020204" pitchFamily="34" charset="0"/>
              </a:rPr>
              <a:t>3.Custom functions to clean data </a:t>
            </a:r>
          </a:p>
        </p:txBody>
      </p:sp>
      <p:sp>
        <p:nvSpPr>
          <p:cNvPr id="13" name="TextBox 12">
            <a:extLst>
              <a:ext uri="{FF2B5EF4-FFF2-40B4-BE49-F238E27FC236}">
                <a16:creationId xmlns:a16="http://schemas.microsoft.com/office/drawing/2014/main" id="{1C326132-ED90-2900-95CA-76B4E31950B5}"/>
              </a:ext>
            </a:extLst>
          </p:cNvPr>
          <p:cNvSpPr txBox="1"/>
          <p:nvPr/>
        </p:nvSpPr>
        <p:spPr>
          <a:xfrm>
            <a:off x="6355916" y="4391137"/>
            <a:ext cx="4110648" cy="338554"/>
          </a:xfrm>
          <a:prstGeom prst="rect">
            <a:avLst/>
          </a:prstGeom>
          <a:noFill/>
        </p:spPr>
        <p:txBody>
          <a:bodyPr wrap="square" rtlCol="0">
            <a:spAutoFit/>
          </a:bodyPr>
          <a:lstStyle/>
          <a:p>
            <a:r>
              <a:rPr lang="en-IN" sz="1600" b="1" dirty="0">
                <a:latin typeface="Abadi" panose="020B0604020104020204" pitchFamily="34" charset="0"/>
              </a:rPr>
              <a:t>5.</a:t>
            </a:r>
            <a:r>
              <a:rPr lang="en-US" sz="1600" b="1" dirty="0">
                <a:latin typeface="Abadi" panose="020B0604020104020204" pitchFamily="34" charset="0"/>
              </a:rPr>
              <a:t> Filter </a:t>
            </a:r>
            <a:r>
              <a:rPr lang="en-US" sz="1600" b="1" dirty="0" err="1">
                <a:latin typeface="Abadi" panose="020B0604020104020204" pitchFamily="34" charset="0"/>
              </a:rPr>
              <a:t>Dataframe</a:t>
            </a:r>
            <a:r>
              <a:rPr lang="en-US" sz="1600" b="1" dirty="0">
                <a:latin typeface="Abadi" panose="020B0604020104020204" pitchFamily="34" charset="0"/>
              </a:rPr>
              <a:t> and export to .csv file</a:t>
            </a:r>
          </a:p>
        </p:txBody>
      </p:sp>
      <p:sp>
        <p:nvSpPr>
          <p:cNvPr id="15" name="TextBox 14">
            <a:extLst>
              <a:ext uri="{FF2B5EF4-FFF2-40B4-BE49-F238E27FC236}">
                <a16:creationId xmlns:a16="http://schemas.microsoft.com/office/drawing/2014/main" id="{B260F5FF-AB32-A543-3DB5-6082889087AC}"/>
              </a:ext>
            </a:extLst>
          </p:cNvPr>
          <p:cNvSpPr txBox="1"/>
          <p:nvPr/>
        </p:nvSpPr>
        <p:spPr>
          <a:xfrm>
            <a:off x="968732" y="3078487"/>
            <a:ext cx="4537219" cy="338554"/>
          </a:xfrm>
          <a:prstGeom prst="rect">
            <a:avLst/>
          </a:prstGeom>
          <a:noFill/>
        </p:spPr>
        <p:txBody>
          <a:bodyPr wrap="square" rtlCol="0">
            <a:spAutoFit/>
          </a:bodyPr>
          <a:lstStyle/>
          <a:p>
            <a:r>
              <a:rPr lang="en-IN" sz="1600" b="1" dirty="0">
                <a:latin typeface="Abadi" panose="020B0604020104020204" pitchFamily="34" charset="0"/>
              </a:rPr>
              <a:t>4. </a:t>
            </a:r>
            <a:r>
              <a:rPr lang="en-US" sz="1600" b="1" dirty="0">
                <a:latin typeface="Abadi" panose="020B0604020104020204" pitchFamily="34" charset="0"/>
              </a:rPr>
              <a:t>Constructing our dataset using the data</a:t>
            </a:r>
          </a:p>
        </p:txBody>
      </p:sp>
      <p:sp>
        <p:nvSpPr>
          <p:cNvPr id="25" name="Arrow: Bent-Up 24">
            <a:extLst>
              <a:ext uri="{FF2B5EF4-FFF2-40B4-BE49-F238E27FC236}">
                <a16:creationId xmlns:a16="http://schemas.microsoft.com/office/drawing/2014/main" id="{F240C037-9159-32F7-466C-A41DFE4A2718}"/>
              </a:ext>
            </a:extLst>
          </p:cNvPr>
          <p:cNvSpPr/>
          <p:nvPr/>
        </p:nvSpPr>
        <p:spPr>
          <a:xfrm rot="16200000" flipH="1">
            <a:off x="8495937" y="2776990"/>
            <a:ext cx="1266182" cy="1435575"/>
          </a:xfrm>
          <a:prstGeom prst="bentUpArrow">
            <a:avLst>
              <a:gd name="adj1" fmla="val 14977"/>
              <a:gd name="adj2" fmla="val 18318"/>
              <a:gd name="adj3" fmla="val 273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Tree>
    <p:extLst>
      <p:ext uri="{BB962C8B-B14F-4D97-AF65-F5344CB8AC3E}">
        <p14:creationId xmlns:p14="http://schemas.microsoft.com/office/powerpoint/2010/main" val="4003839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b="1" smtClean="0"/>
              <a:t>9</a:t>
            </a:fld>
            <a:endParaRPr lang="en-US" b="1"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panose="020B0604020104020204" pitchFamily="34"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Web Scraping</a:t>
            </a:r>
          </a:p>
        </p:txBody>
      </p:sp>
      <p:pic>
        <p:nvPicPr>
          <p:cNvPr id="10" name="Picture 9">
            <a:extLst>
              <a:ext uri="{FF2B5EF4-FFF2-40B4-BE49-F238E27FC236}">
                <a16:creationId xmlns:a16="http://schemas.microsoft.com/office/drawing/2014/main" id="{0D250414-491A-4969-DED8-3BCC4CFACBC1}"/>
              </a:ext>
            </a:extLst>
          </p:cNvPr>
          <p:cNvPicPr>
            <a:picLocks noChangeAspect="1"/>
          </p:cNvPicPr>
          <p:nvPr/>
        </p:nvPicPr>
        <p:blipFill>
          <a:blip r:embed="rId3"/>
          <a:stretch>
            <a:fillRect/>
          </a:stretch>
        </p:blipFill>
        <p:spPr>
          <a:xfrm>
            <a:off x="922411" y="1760340"/>
            <a:ext cx="4016089" cy="922100"/>
          </a:xfrm>
          <a:prstGeom prst="rect">
            <a:avLst/>
          </a:prstGeom>
          <a:ln>
            <a:solidFill>
              <a:schemeClr val="tx1">
                <a:lumMod val="95000"/>
                <a:lumOff val="5000"/>
              </a:schemeClr>
            </a:solidFill>
          </a:ln>
        </p:spPr>
      </p:pic>
      <p:pic>
        <p:nvPicPr>
          <p:cNvPr id="13" name="Picture 12">
            <a:extLst>
              <a:ext uri="{FF2B5EF4-FFF2-40B4-BE49-F238E27FC236}">
                <a16:creationId xmlns:a16="http://schemas.microsoft.com/office/drawing/2014/main" id="{10C13F17-A149-6D91-17E7-C78F45031EED}"/>
              </a:ext>
            </a:extLst>
          </p:cNvPr>
          <p:cNvPicPr>
            <a:picLocks noChangeAspect="1"/>
          </p:cNvPicPr>
          <p:nvPr/>
        </p:nvPicPr>
        <p:blipFill>
          <a:blip r:embed="rId4"/>
          <a:stretch>
            <a:fillRect/>
          </a:stretch>
        </p:blipFill>
        <p:spPr>
          <a:xfrm>
            <a:off x="6395195" y="1716078"/>
            <a:ext cx="4244708" cy="815411"/>
          </a:xfrm>
          <a:prstGeom prst="rect">
            <a:avLst/>
          </a:prstGeom>
          <a:ln>
            <a:solidFill>
              <a:schemeClr val="tx1">
                <a:lumMod val="95000"/>
                <a:lumOff val="5000"/>
              </a:schemeClr>
            </a:solidFill>
          </a:ln>
        </p:spPr>
      </p:pic>
      <p:pic>
        <p:nvPicPr>
          <p:cNvPr id="19" name="Picture 18">
            <a:extLst>
              <a:ext uri="{FF2B5EF4-FFF2-40B4-BE49-F238E27FC236}">
                <a16:creationId xmlns:a16="http://schemas.microsoft.com/office/drawing/2014/main" id="{9262AD24-21EA-2F77-4F7E-A0C1C79715E2}"/>
              </a:ext>
            </a:extLst>
          </p:cNvPr>
          <p:cNvPicPr>
            <a:picLocks noChangeAspect="1"/>
          </p:cNvPicPr>
          <p:nvPr/>
        </p:nvPicPr>
        <p:blipFill>
          <a:blip r:embed="rId5"/>
          <a:stretch>
            <a:fillRect/>
          </a:stretch>
        </p:blipFill>
        <p:spPr>
          <a:xfrm>
            <a:off x="922412" y="5683604"/>
            <a:ext cx="4445795" cy="403895"/>
          </a:xfrm>
          <a:prstGeom prst="rect">
            <a:avLst/>
          </a:prstGeom>
          <a:ln>
            <a:solidFill>
              <a:schemeClr val="tx1">
                <a:lumMod val="95000"/>
                <a:lumOff val="5000"/>
              </a:schemeClr>
            </a:solidFill>
          </a:ln>
        </p:spPr>
      </p:pic>
      <p:sp>
        <p:nvSpPr>
          <p:cNvPr id="21" name="TextBox 20">
            <a:extLst>
              <a:ext uri="{FF2B5EF4-FFF2-40B4-BE49-F238E27FC236}">
                <a16:creationId xmlns:a16="http://schemas.microsoft.com/office/drawing/2014/main" id="{5B8FD6DA-6DDC-FC35-786B-68008CFF987D}"/>
              </a:ext>
            </a:extLst>
          </p:cNvPr>
          <p:cNvSpPr txBox="1"/>
          <p:nvPr/>
        </p:nvSpPr>
        <p:spPr>
          <a:xfrm>
            <a:off x="734028" y="1379867"/>
            <a:ext cx="5199529" cy="338554"/>
          </a:xfrm>
          <a:prstGeom prst="rect">
            <a:avLst/>
          </a:prstGeom>
          <a:noFill/>
        </p:spPr>
        <p:txBody>
          <a:bodyPr wrap="square" rtlCol="0">
            <a:spAutoFit/>
          </a:bodyPr>
          <a:lstStyle/>
          <a:p>
            <a:r>
              <a:rPr lang="en-US" sz="1600" b="1" dirty="0">
                <a:latin typeface="Abadi" panose="020B0604020104020204" pitchFamily="34" charset="0"/>
              </a:rPr>
              <a:t>1.Requesting Falcon 9 launch data from Wikipedia</a:t>
            </a:r>
          </a:p>
        </p:txBody>
      </p:sp>
      <p:sp>
        <p:nvSpPr>
          <p:cNvPr id="22" name="TextBox 21">
            <a:extLst>
              <a:ext uri="{FF2B5EF4-FFF2-40B4-BE49-F238E27FC236}">
                <a16:creationId xmlns:a16="http://schemas.microsoft.com/office/drawing/2014/main" id="{E00E3AD1-FA69-5005-3F3E-C1B5C414B654}"/>
              </a:ext>
            </a:extLst>
          </p:cNvPr>
          <p:cNvSpPr txBox="1"/>
          <p:nvPr/>
        </p:nvSpPr>
        <p:spPr>
          <a:xfrm>
            <a:off x="6275291" y="1379867"/>
            <a:ext cx="5259773" cy="338554"/>
          </a:xfrm>
          <a:prstGeom prst="rect">
            <a:avLst/>
          </a:prstGeom>
          <a:noFill/>
        </p:spPr>
        <p:txBody>
          <a:bodyPr wrap="none" rtlCol="0">
            <a:spAutoFit/>
          </a:bodyPr>
          <a:lstStyle/>
          <a:p>
            <a:r>
              <a:rPr lang="en-US" sz="1600" b="1" dirty="0">
                <a:latin typeface="Abadi" panose="020B0604020104020204" pitchFamily="34" charset="0"/>
              </a:rPr>
              <a:t>2.Creating a </a:t>
            </a:r>
            <a:r>
              <a:rPr lang="en-US" sz="1600" b="1" dirty="0" err="1">
                <a:latin typeface="Abadi" panose="020B0604020104020204" pitchFamily="34" charset="0"/>
              </a:rPr>
              <a:t>BeautifulSoup</a:t>
            </a:r>
            <a:r>
              <a:rPr lang="en-US" sz="1600" b="1" dirty="0">
                <a:latin typeface="Abadi" panose="020B0604020104020204" pitchFamily="34" charset="0"/>
              </a:rPr>
              <a:t> object from the HTML response</a:t>
            </a:r>
          </a:p>
        </p:txBody>
      </p:sp>
      <p:sp>
        <p:nvSpPr>
          <p:cNvPr id="23" name="TextBox 22">
            <a:extLst>
              <a:ext uri="{FF2B5EF4-FFF2-40B4-BE49-F238E27FC236}">
                <a16:creationId xmlns:a16="http://schemas.microsoft.com/office/drawing/2014/main" id="{F24E9A71-55DC-0266-74DF-EC9B5394208D}"/>
              </a:ext>
            </a:extLst>
          </p:cNvPr>
          <p:cNvSpPr txBox="1"/>
          <p:nvPr/>
        </p:nvSpPr>
        <p:spPr>
          <a:xfrm>
            <a:off x="6395195" y="2824875"/>
            <a:ext cx="4821445" cy="646331"/>
          </a:xfrm>
          <a:prstGeom prst="rect">
            <a:avLst/>
          </a:prstGeom>
          <a:noFill/>
        </p:spPr>
        <p:txBody>
          <a:bodyPr wrap="square" rtlCol="0">
            <a:spAutoFit/>
          </a:bodyPr>
          <a:lstStyle/>
          <a:p>
            <a:r>
              <a:rPr lang="en-US" b="1" dirty="0">
                <a:latin typeface="Abadi" panose="020B0604020104020204" pitchFamily="34" charset="0"/>
              </a:rPr>
              <a:t>3.Extracting all column names from the HTML</a:t>
            </a:r>
          </a:p>
          <a:p>
            <a:r>
              <a:rPr lang="en-US" b="1" dirty="0">
                <a:latin typeface="Abadi" panose="020B0604020104020204" pitchFamily="34" charset="0"/>
              </a:rPr>
              <a:t> table header (refer block 12 in notebook)</a:t>
            </a:r>
          </a:p>
        </p:txBody>
      </p:sp>
      <p:sp>
        <p:nvSpPr>
          <p:cNvPr id="24" name="TextBox 23">
            <a:extLst>
              <a:ext uri="{FF2B5EF4-FFF2-40B4-BE49-F238E27FC236}">
                <a16:creationId xmlns:a16="http://schemas.microsoft.com/office/drawing/2014/main" id="{B1C76895-1B82-1099-CED4-9A857A91E644}"/>
              </a:ext>
            </a:extLst>
          </p:cNvPr>
          <p:cNvSpPr txBox="1"/>
          <p:nvPr/>
        </p:nvSpPr>
        <p:spPr>
          <a:xfrm>
            <a:off x="857096" y="2842073"/>
            <a:ext cx="4939709" cy="646331"/>
          </a:xfrm>
          <a:prstGeom prst="rect">
            <a:avLst/>
          </a:prstGeom>
          <a:noFill/>
        </p:spPr>
        <p:txBody>
          <a:bodyPr wrap="square" rtlCol="0">
            <a:spAutoFit/>
          </a:bodyPr>
          <a:lstStyle/>
          <a:p>
            <a:r>
              <a:rPr lang="en-US" b="1" dirty="0">
                <a:latin typeface="Abadi" panose="020B0604020104020204" pitchFamily="34" charset="0"/>
              </a:rPr>
              <a:t>4.Collecting the data by parsing HTML tables </a:t>
            </a:r>
          </a:p>
          <a:p>
            <a:r>
              <a:rPr lang="en-US" b="1" dirty="0">
                <a:latin typeface="Abadi" panose="020B0604020104020204" pitchFamily="34" charset="0"/>
              </a:rPr>
              <a:t>into a dictionary (refer block 15 in notebook)</a:t>
            </a:r>
          </a:p>
        </p:txBody>
      </p:sp>
      <p:sp>
        <p:nvSpPr>
          <p:cNvPr id="25" name="TextBox 24">
            <a:extLst>
              <a:ext uri="{FF2B5EF4-FFF2-40B4-BE49-F238E27FC236}">
                <a16:creationId xmlns:a16="http://schemas.microsoft.com/office/drawing/2014/main" id="{FD575572-1EB6-338A-EECB-7E39E1434170}"/>
              </a:ext>
            </a:extLst>
          </p:cNvPr>
          <p:cNvSpPr txBox="1"/>
          <p:nvPr/>
        </p:nvSpPr>
        <p:spPr>
          <a:xfrm>
            <a:off x="992315" y="5314272"/>
            <a:ext cx="4305987" cy="369332"/>
          </a:xfrm>
          <a:prstGeom prst="rect">
            <a:avLst/>
          </a:prstGeom>
          <a:noFill/>
        </p:spPr>
        <p:txBody>
          <a:bodyPr wrap="none" rtlCol="0">
            <a:spAutoFit/>
          </a:bodyPr>
          <a:lstStyle/>
          <a:p>
            <a:r>
              <a:rPr lang="en-US" b="1" dirty="0">
                <a:latin typeface="Abadi" panose="020B0604020104020204" pitchFamily="34" charset="0"/>
              </a:rPr>
              <a:t>5.Creating a </a:t>
            </a:r>
            <a:r>
              <a:rPr lang="en-US" b="1" dirty="0" err="1">
                <a:latin typeface="Abadi" panose="020B0604020104020204" pitchFamily="34" charset="0"/>
              </a:rPr>
              <a:t>dataframe</a:t>
            </a:r>
            <a:r>
              <a:rPr lang="en-US" b="1" dirty="0">
                <a:latin typeface="Abadi" panose="020B0604020104020204" pitchFamily="34" charset="0"/>
              </a:rPr>
              <a:t> from the dictionary</a:t>
            </a:r>
          </a:p>
        </p:txBody>
      </p:sp>
      <p:sp>
        <p:nvSpPr>
          <p:cNvPr id="26" name="TextBox 25">
            <a:extLst>
              <a:ext uri="{FF2B5EF4-FFF2-40B4-BE49-F238E27FC236}">
                <a16:creationId xmlns:a16="http://schemas.microsoft.com/office/drawing/2014/main" id="{1248151B-8332-C768-93A7-508B8D889CCA}"/>
              </a:ext>
            </a:extLst>
          </p:cNvPr>
          <p:cNvSpPr txBox="1"/>
          <p:nvPr/>
        </p:nvSpPr>
        <p:spPr>
          <a:xfrm>
            <a:off x="6467244" y="5224085"/>
            <a:ext cx="3649029" cy="646331"/>
          </a:xfrm>
          <a:prstGeom prst="rect">
            <a:avLst/>
          </a:prstGeom>
          <a:noFill/>
        </p:spPr>
        <p:txBody>
          <a:bodyPr wrap="square" rtlCol="0">
            <a:spAutoFit/>
          </a:bodyPr>
          <a:lstStyle/>
          <a:p>
            <a:r>
              <a:rPr lang="en-US" b="1" dirty="0">
                <a:latin typeface="Abadi" panose="020B0604020104020204" pitchFamily="34" charset="0"/>
              </a:rPr>
              <a:t>6.Exporting the data to CSV </a:t>
            </a:r>
            <a:br>
              <a:rPr lang="en-US" b="1" dirty="0">
                <a:latin typeface="Abadi" panose="020B0604020104020204" pitchFamily="34" charset="0"/>
              </a:rPr>
            </a:br>
            <a:endParaRPr lang="en-IN" b="1" dirty="0">
              <a:latin typeface="Abadi" panose="020B0604020104020204" pitchFamily="34" charset="0"/>
            </a:endParaRPr>
          </a:p>
        </p:txBody>
      </p:sp>
      <p:pic>
        <p:nvPicPr>
          <p:cNvPr id="28" name="Picture 27">
            <a:extLst>
              <a:ext uri="{FF2B5EF4-FFF2-40B4-BE49-F238E27FC236}">
                <a16:creationId xmlns:a16="http://schemas.microsoft.com/office/drawing/2014/main" id="{1DEDE231-069A-8D89-970C-4C0409F5CEA8}"/>
              </a:ext>
            </a:extLst>
          </p:cNvPr>
          <p:cNvPicPr>
            <a:picLocks noChangeAspect="1"/>
          </p:cNvPicPr>
          <p:nvPr/>
        </p:nvPicPr>
        <p:blipFill>
          <a:blip r:embed="rId6"/>
          <a:stretch>
            <a:fillRect/>
          </a:stretch>
        </p:blipFill>
        <p:spPr>
          <a:xfrm>
            <a:off x="6525169" y="3492348"/>
            <a:ext cx="3873889" cy="1192595"/>
          </a:xfrm>
          <a:prstGeom prst="rect">
            <a:avLst/>
          </a:prstGeom>
          <a:ln>
            <a:solidFill>
              <a:schemeClr val="tx1">
                <a:lumMod val="95000"/>
                <a:lumOff val="5000"/>
              </a:schemeClr>
            </a:solidFill>
          </a:ln>
        </p:spPr>
      </p:pic>
      <p:pic>
        <p:nvPicPr>
          <p:cNvPr id="30" name="Picture 29">
            <a:extLst>
              <a:ext uri="{FF2B5EF4-FFF2-40B4-BE49-F238E27FC236}">
                <a16:creationId xmlns:a16="http://schemas.microsoft.com/office/drawing/2014/main" id="{8E90878C-299C-A82C-61A6-1E43C21D0BB1}"/>
              </a:ext>
            </a:extLst>
          </p:cNvPr>
          <p:cNvPicPr>
            <a:picLocks noChangeAspect="1"/>
          </p:cNvPicPr>
          <p:nvPr/>
        </p:nvPicPr>
        <p:blipFill>
          <a:blip r:embed="rId7"/>
          <a:stretch>
            <a:fillRect/>
          </a:stretch>
        </p:blipFill>
        <p:spPr>
          <a:xfrm>
            <a:off x="922411" y="3719136"/>
            <a:ext cx="4445796" cy="1201016"/>
          </a:xfrm>
          <a:prstGeom prst="rect">
            <a:avLst/>
          </a:prstGeom>
          <a:ln>
            <a:solidFill>
              <a:schemeClr val="tx1">
                <a:lumMod val="95000"/>
                <a:lumOff val="5000"/>
              </a:schemeClr>
            </a:solidFill>
          </a:ln>
        </p:spPr>
      </p:pic>
      <p:pic>
        <p:nvPicPr>
          <p:cNvPr id="32" name="Picture 31">
            <a:extLst>
              <a:ext uri="{FF2B5EF4-FFF2-40B4-BE49-F238E27FC236}">
                <a16:creationId xmlns:a16="http://schemas.microsoft.com/office/drawing/2014/main" id="{F8EA68BC-B944-5A74-5D21-E194BE289893}"/>
              </a:ext>
            </a:extLst>
          </p:cNvPr>
          <p:cNvPicPr>
            <a:picLocks noChangeAspect="1"/>
          </p:cNvPicPr>
          <p:nvPr/>
        </p:nvPicPr>
        <p:blipFill>
          <a:blip r:embed="rId8"/>
          <a:stretch>
            <a:fillRect/>
          </a:stretch>
        </p:blipFill>
        <p:spPr>
          <a:xfrm>
            <a:off x="6537149" y="5735029"/>
            <a:ext cx="3627434" cy="434378"/>
          </a:xfrm>
          <a:prstGeom prst="rect">
            <a:avLst/>
          </a:prstGeom>
          <a:ln>
            <a:solidFill>
              <a:schemeClr val="tx1">
                <a:lumMod val="95000"/>
                <a:lumOff val="5000"/>
              </a:schemeClr>
            </a:solidFill>
          </a:ln>
        </p:spPr>
      </p:pic>
      <p:sp>
        <p:nvSpPr>
          <p:cNvPr id="33" name="Arrow: Right 32">
            <a:extLst>
              <a:ext uri="{FF2B5EF4-FFF2-40B4-BE49-F238E27FC236}">
                <a16:creationId xmlns:a16="http://schemas.microsoft.com/office/drawing/2014/main" id="{A9486084-2E23-673F-05AC-EF6F639B4EEF}"/>
              </a:ext>
            </a:extLst>
          </p:cNvPr>
          <p:cNvSpPr/>
          <p:nvPr/>
        </p:nvSpPr>
        <p:spPr>
          <a:xfrm>
            <a:off x="5328770" y="1932261"/>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A7EDFA8A-AA71-ED6D-687B-8C6BBAC894D3}"/>
              </a:ext>
            </a:extLst>
          </p:cNvPr>
          <p:cNvSpPr/>
          <p:nvPr/>
        </p:nvSpPr>
        <p:spPr>
          <a:xfrm>
            <a:off x="5548180" y="5688465"/>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78D46A27-B045-8AF9-0110-2DEAB8304A88}"/>
              </a:ext>
            </a:extLst>
          </p:cNvPr>
          <p:cNvSpPr/>
          <p:nvPr/>
        </p:nvSpPr>
        <p:spPr>
          <a:xfrm flipH="1">
            <a:off x="5481170" y="3935680"/>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2A238265-0D90-EF2F-7596-7FB910F28040}"/>
              </a:ext>
            </a:extLst>
          </p:cNvPr>
          <p:cNvSpPr/>
          <p:nvPr/>
        </p:nvSpPr>
        <p:spPr>
          <a:xfrm>
            <a:off x="7940233" y="2531489"/>
            <a:ext cx="428263" cy="421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36">
            <a:extLst>
              <a:ext uri="{FF2B5EF4-FFF2-40B4-BE49-F238E27FC236}">
                <a16:creationId xmlns:a16="http://schemas.microsoft.com/office/drawing/2014/main" id="{0BF391B6-73FC-FBFF-5FEC-CB660AD71F0D}"/>
              </a:ext>
            </a:extLst>
          </p:cNvPr>
          <p:cNvSpPr/>
          <p:nvPr/>
        </p:nvSpPr>
        <p:spPr>
          <a:xfrm>
            <a:off x="2717045" y="5013226"/>
            <a:ext cx="428263" cy="421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C67E0093-7324-7C08-EDB1-A786DD3B86EE}"/>
              </a:ext>
            </a:extLst>
          </p:cNvPr>
          <p:cNvSpPr txBox="1"/>
          <p:nvPr/>
        </p:nvSpPr>
        <p:spPr>
          <a:xfrm>
            <a:off x="2558006" y="6224892"/>
            <a:ext cx="6905368" cy="400110"/>
          </a:xfrm>
          <a:prstGeom prst="rect">
            <a:avLst/>
          </a:prstGeom>
          <a:noFill/>
        </p:spPr>
        <p:txBody>
          <a:bodyPr wrap="square" rtlCol="0">
            <a:spAutoFit/>
          </a:bodyPr>
          <a:lstStyle/>
          <a:p>
            <a:r>
              <a:rPr lang="en-US" sz="2000" b="1" dirty="0">
                <a:solidFill>
                  <a:schemeClr val="accent3">
                    <a:lumMod val="25000"/>
                  </a:schemeClr>
                </a:solidFill>
                <a:latin typeface="Abadi" panose="020B0604020104020204" pitchFamily="34" charset="0"/>
              </a:rPr>
              <a:t>GitHub URL : </a:t>
            </a:r>
            <a:r>
              <a:rPr lang="en-IN" sz="2000" b="1" u="sng" dirty="0">
                <a:solidFill>
                  <a:schemeClr val="accent4">
                    <a:lumMod val="50000"/>
                  </a:schemeClr>
                </a:solidFill>
                <a:hlinkClick r:id="rId9">
                  <a:extLst>
                    <a:ext uri="{A12FA001-AC4F-418D-AE19-62706E023703}">
                      <ahyp:hlinkClr xmlns:ahyp="http://schemas.microsoft.com/office/drawing/2018/hyperlinkcolor" val="tx"/>
                    </a:ext>
                  </a:extLst>
                </a:hlinkClick>
              </a:rPr>
              <a:t>SpaceX Data Collection with Web</a:t>
            </a:r>
            <a:r>
              <a:rPr lang="en-IN" sz="2000" b="1" u="sng" dirty="0">
                <a:solidFill>
                  <a:schemeClr val="accent4">
                    <a:lumMod val="50000"/>
                  </a:schemeClr>
                </a:solidFill>
              </a:rPr>
              <a:t> Scraping</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http://purl.org/dc/elements/1.1/"/>
    <ds:schemaRef ds:uri="f80a141d-92ca-4d3d-9308-f7e7b1d44ce8"/>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915</TotalTime>
  <Words>3645</Words>
  <Application>Microsoft Office PowerPoint</Application>
  <PresentationFormat>Widescreen</PresentationFormat>
  <Paragraphs>386</Paragraphs>
  <Slides>49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Teja SaiKrishna</cp:lastModifiedBy>
  <cp:revision>229</cp:revision>
  <dcterms:created xsi:type="dcterms:W3CDTF">2021-04-29T18:58:34Z</dcterms:created>
  <dcterms:modified xsi:type="dcterms:W3CDTF">2024-05-26T04:40:30Z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